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27" d="100"/>
          <a:sy n="127" d="100"/>
        </p:scale>
        <p:origin x="116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21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7000875" y="3000375"/>
            <a:ext cx="2857500" cy="2857500"/>
          </a:xfrm>
          <a:prstGeom prst="rect">
            <a:avLst/>
          </a:prstGeom>
          <a:solidFill>
            <a:srgbClr val="000000">
              <a:alpha val="10000"/>
            </a:srgbClr>
          </a:solidFill>
          <a:ln/>
        </p:spPr>
        <p:txBody>
          <a:bodyPr/>
          <a:lstStyle/>
          <a:p>
            <a:endParaRPr lang="en-US"/>
          </a:p>
        </p:txBody>
      </p:sp>
      <p:sp>
        <p:nvSpPr>
          <p:cNvPr id="4" name="Text 1"/>
          <p:cNvSpPr/>
          <p:nvPr/>
        </p:nvSpPr>
        <p:spPr>
          <a:xfrm>
            <a:off x="457200" y="1588787"/>
            <a:ext cx="3886200" cy="822927"/>
          </a:xfrm>
          <a:prstGeom prst="rect">
            <a:avLst/>
          </a:prstGeom>
          <a:noFill/>
          <a:ln/>
        </p:spPr>
        <p:txBody>
          <a:bodyPr wrap="square" lIns="0" tIns="0" rIns="0" bIns="0" rtlCol="0" anchor="ctr">
            <a:spAutoFit/>
          </a:bodyPr>
          <a:lstStyle/>
          <a:p>
            <a:pPr marL="0" indent="0">
              <a:buNone/>
            </a:pPr>
            <a:r>
              <a:rPr lang="en-US" sz="2700" b="1" dirty="0">
                <a:solidFill>
                  <a:srgbClr val="FFFFFF"/>
                </a:solidFill>
                <a:latin typeface="Montserrat" pitchFamily="34" charset="0"/>
                <a:ea typeface="Montserrat" pitchFamily="34" charset="-122"/>
                <a:cs typeface="Montserrat" pitchFamily="34" charset="-120"/>
              </a:rPr>
              <a:t>The Role of LinkedIn in Prospecting</a:t>
            </a:r>
            <a:endParaRPr lang="en-US" sz="2700" dirty="0"/>
          </a:p>
        </p:txBody>
      </p:sp>
      <p:sp>
        <p:nvSpPr>
          <p:cNvPr id="5" name="Text 2"/>
          <p:cNvSpPr/>
          <p:nvPr/>
        </p:nvSpPr>
        <p:spPr>
          <a:xfrm>
            <a:off x="457200" y="2583163"/>
            <a:ext cx="3886200" cy="300038"/>
          </a:xfrm>
          <a:prstGeom prst="rect">
            <a:avLst/>
          </a:prstGeom>
          <a:noFill/>
          <a:ln/>
        </p:spPr>
        <p:txBody>
          <a:bodyPr wrap="none" lIns="0" tIns="0" rIns="0" bIns="0" rtlCol="0" anchor="ctr">
            <a:spAutoFit/>
          </a:bodyPr>
          <a:lstStyle/>
          <a:p>
            <a:pPr marL="0" indent="0">
              <a:buNone/>
            </a:pPr>
            <a:r>
              <a:rPr lang="en-US" sz="1575" b="1" dirty="0">
                <a:solidFill>
                  <a:srgbClr val="F3F6F8"/>
                </a:solidFill>
                <a:latin typeface="Montserrat" pitchFamily="34" charset="0"/>
                <a:ea typeface="Montserrat" pitchFamily="34" charset="-122"/>
                <a:cs typeface="Montserrat" pitchFamily="34" charset="-120"/>
              </a:rPr>
              <a:t>Strategies for Modern Salespeople</a:t>
            </a:r>
            <a:endParaRPr lang="en-US" sz="1575" dirty="0"/>
          </a:p>
        </p:txBody>
      </p:sp>
      <p:sp>
        <p:nvSpPr>
          <p:cNvPr id="6" name="Text 3"/>
          <p:cNvSpPr/>
          <p:nvPr/>
        </p:nvSpPr>
        <p:spPr>
          <a:xfrm>
            <a:off x="457200" y="3111801"/>
            <a:ext cx="3886200" cy="214313"/>
          </a:xfrm>
          <a:prstGeom prst="rect">
            <a:avLst/>
          </a:prstGeom>
          <a:noFill/>
          <a:ln/>
        </p:spPr>
        <p:txBody>
          <a:bodyPr wrap="none" lIns="0" tIns="0" rIns="0" bIns="0" rtlCol="0" anchor="ctr">
            <a:spAutoFit/>
          </a:bodyPr>
          <a:lstStyle/>
          <a:p>
            <a:pPr marL="0" indent="0">
              <a:buNone/>
            </a:pPr>
            <a:r>
              <a:rPr lang="en-US" sz="1046" dirty="0">
                <a:solidFill>
                  <a:srgbClr val="FFFFFF">
                    <a:alpha val="90000"/>
                  </a:srgbClr>
                </a:solidFill>
                <a:latin typeface="Open Sans" pitchFamily="34" charset="0"/>
                <a:ea typeface="Open Sans" pitchFamily="34" charset="-122"/>
                <a:cs typeface="Open Sans" pitchFamily="34" charset="-120"/>
              </a:rPr>
              <a:t> Practical Training for Immediate Results </a:t>
            </a:r>
            <a:endParaRPr lang="en-US" sz="1046" dirty="0"/>
          </a:p>
        </p:txBody>
      </p:sp>
      <p:pic>
        <p:nvPicPr>
          <p:cNvPr id="7" name="Image 1" descr="preencoded.png"/>
          <p:cNvPicPr>
            <a:picLocks noChangeAspect="1"/>
          </p:cNvPicPr>
          <p:nvPr/>
        </p:nvPicPr>
        <p:blipFill>
          <a:blip r:embed="rId4"/>
          <a:stretch>
            <a:fillRect/>
          </a:stretch>
        </p:blipFill>
        <p:spPr>
          <a:xfrm>
            <a:off x="4843463" y="1143000"/>
            <a:ext cx="3571875" cy="2857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737854"/>
          </a:xfrm>
          <a:prstGeom prst="rect">
            <a:avLst/>
          </a:prstGeom>
        </p:spPr>
      </p:pic>
      <p:sp>
        <p:nvSpPr>
          <p:cNvPr id="3" name="Text 0"/>
          <p:cNvSpPr/>
          <p:nvPr/>
        </p:nvSpPr>
        <p:spPr>
          <a:xfrm>
            <a:off x="457200" y="342900"/>
            <a:ext cx="8229600" cy="308604"/>
          </a:xfrm>
          <a:prstGeom prst="rect">
            <a:avLst/>
          </a:prstGeom>
          <a:noFill/>
          <a:ln/>
        </p:spPr>
        <p:txBody>
          <a:bodyPr wrap="none" lIns="0" tIns="0" rIns="0" bIns="0" rtlCol="0" anchor="ctr">
            <a:spAutoFit/>
          </a:bodyPr>
          <a:lstStyle/>
          <a:p>
            <a:pPr marL="0" indent="0">
              <a:buNone/>
            </a:pPr>
            <a:r>
              <a:rPr lang="en-US" sz="2025" b="1" dirty="0">
                <a:solidFill>
                  <a:srgbClr val="0077B5"/>
                </a:solidFill>
                <a:latin typeface="Montserrat" pitchFamily="34" charset="0"/>
                <a:ea typeface="Montserrat" pitchFamily="34" charset="-122"/>
                <a:cs typeface="Montserrat" pitchFamily="34" charset="-120"/>
              </a:rPr>
              <a:t>The Current B2B Prospecting Landscape</a:t>
            </a:r>
            <a:endParaRPr lang="en-US" sz="2025" dirty="0"/>
          </a:p>
        </p:txBody>
      </p:sp>
      <p:sp>
        <p:nvSpPr>
          <p:cNvPr id="4" name="Text 1"/>
          <p:cNvSpPr/>
          <p:nvPr/>
        </p:nvSpPr>
        <p:spPr>
          <a:xfrm>
            <a:off x="457200" y="765804"/>
            <a:ext cx="8229600" cy="257175"/>
          </a:xfrm>
          <a:prstGeom prst="rect">
            <a:avLst/>
          </a:prstGeom>
          <a:noFill/>
          <a:ln/>
        </p:spPr>
        <p:txBody>
          <a:bodyPr wrap="none" lIns="0" tIns="0" rIns="0" bIns="0" rtlCol="0" anchor="ctr">
            <a:spAutoFit/>
          </a:bodyPr>
          <a:lstStyle/>
          <a:p>
            <a:pPr marL="0" indent="0">
              <a:buNone/>
            </a:pPr>
            <a:r>
              <a:rPr lang="en-US" sz="1350" b="1" dirty="0">
                <a:solidFill>
                  <a:srgbClr val="004471"/>
                </a:solidFill>
                <a:latin typeface="Montserrat" pitchFamily="34" charset="0"/>
                <a:ea typeface="Montserrat" pitchFamily="34" charset="-122"/>
                <a:cs typeface="Montserrat" pitchFamily="34" charset="-120"/>
              </a:rPr>
              <a:t>Why LinkedIn has become indispensable</a:t>
            </a:r>
            <a:endParaRPr lang="en-US" sz="1350" dirty="0"/>
          </a:p>
        </p:txBody>
      </p:sp>
      <p:sp>
        <p:nvSpPr>
          <p:cNvPr id="5" name="Shape 2"/>
          <p:cNvSpPr/>
          <p:nvPr/>
        </p:nvSpPr>
        <p:spPr>
          <a:xfrm>
            <a:off x="457200" y="1251579"/>
            <a:ext cx="2628900" cy="1014413"/>
          </a:xfrm>
          <a:prstGeom prst="rect">
            <a:avLst/>
          </a:prstGeom>
          <a:solidFill>
            <a:srgbClr val="F3F6F8"/>
          </a:solidFill>
          <a:ln/>
        </p:spPr>
        <p:txBody>
          <a:bodyPr/>
          <a:lstStyle/>
          <a:p>
            <a:endParaRPr lang="en-US"/>
          </a:p>
        </p:txBody>
      </p:sp>
      <p:sp>
        <p:nvSpPr>
          <p:cNvPr id="6" name="Text 3"/>
          <p:cNvSpPr/>
          <p:nvPr/>
        </p:nvSpPr>
        <p:spPr>
          <a:xfrm>
            <a:off x="1508671" y="1394454"/>
            <a:ext cx="525931" cy="385763"/>
          </a:xfrm>
          <a:prstGeom prst="rect">
            <a:avLst/>
          </a:prstGeom>
          <a:noFill/>
          <a:ln/>
        </p:spPr>
        <p:txBody>
          <a:bodyPr wrap="none" lIns="0" tIns="0" rIns="0" bIns="0" rtlCol="0" anchor="ctr">
            <a:spAutoFit/>
          </a:bodyPr>
          <a:lstStyle/>
          <a:p>
            <a:pPr marL="0" indent="0">
              <a:buNone/>
            </a:pPr>
            <a:r>
              <a:rPr lang="en-US" sz="2025" b="1" dirty="0">
                <a:solidFill>
                  <a:srgbClr val="0077B5"/>
                </a:solidFill>
                <a:latin typeface="Noto Sans" pitchFamily="34" charset="0"/>
                <a:ea typeface="Noto Sans" pitchFamily="34" charset="-122"/>
                <a:cs typeface="Noto Sans" pitchFamily="34" charset="-120"/>
              </a:rPr>
              <a:t>80%</a:t>
            </a:r>
            <a:endParaRPr lang="en-US" sz="2025" dirty="0"/>
          </a:p>
        </p:txBody>
      </p:sp>
      <p:sp>
        <p:nvSpPr>
          <p:cNvPr id="7" name="Text 4"/>
          <p:cNvSpPr/>
          <p:nvPr/>
        </p:nvSpPr>
        <p:spPr>
          <a:xfrm>
            <a:off x="600075" y="1780217"/>
            <a:ext cx="2343150" cy="342900"/>
          </a:xfrm>
          <a:prstGeom prst="rect">
            <a:avLst/>
          </a:prstGeom>
          <a:noFill/>
          <a:ln/>
        </p:spPr>
        <p:txBody>
          <a:bodyPr wrap="square" lIns="0" tIns="0" rIns="0" bIns="0" rtlCol="0" anchor="ctr">
            <a:spAutoFit/>
          </a:bodyPr>
          <a:lstStyle/>
          <a:p>
            <a:pPr marL="0" indent="0" algn="ctr">
              <a:buNone/>
            </a:pPr>
            <a:r>
              <a:rPr lang="en-US" sz="837" dirty="0">
                <a:solidFill>
                  <a:srgbClr val="004471"/>
                </a:solidFill>
                <a:latin typeface="Noto Sans" pitchFamily="34" charset="0"/>
                <a:ea typeface="Noto Sans" pitchFamily="34" charset="-122"/>
                <a:cs typeface="Noto Sans" pitchFamily="34" charset="-120"/>
              </a:rPr>
              <a:t>of B2B leads come from social media, with LinkedIn leading</a:t>
            </a:r>
            <a:endParaRPr lang="en-US" sz="837" dirty="0"/>
          </a:p>
        </p:txBody>
      </p:sp>
      <p:sp>
        <p:nvSpPr>
          <p:cNvPr id="8" name="Shape 5"/>
          <p:cNvSpPr/>
          <p:nvPr/>
        </p:nvSpPr>
        <p:spPr>
          <a:xfrm>
            <a:off x="3257550" y="1251579"/>
            <a:ext cx="2628900" cy="1014413"/>
          </a:xfrm>
          <a:prstGeom prst="rect">
            <a:avLst/>
          </a:prstGeom>
          <a:solidFill>
            <a:srgbClr val="F3F6F8"/>
          </a:solidFill>
          <a:ln/>
        </p:spPr>
        <p:txBody>
          <a:bodyPr/>
          <a:lstStyle/>
          <a:p>
            <a:endParaRPr lang="en-US"/>
          </a:p>
        </p:txBody>
      </p:sp>
      <p:sp>
        <p:nvSpPr>
          <p:cNvPr id="9" name="Text 6"/>
          <p:cNvSpPr/>
          <p:nvPr/>
        </p:nvSpPr>
        <p:spPr>
          <a:xfrm>
            <a:off x="4309021" y="1394454"/>
            <a:ext cx="525931" cy="385763"/>
          </a:xfrm>
          <a:prstGeom prst="rect">
            <a:avLst/>
          </a:prstGeom>
          <a:noFill/>
          <a:ln/>
        </p:spPr>
        <p:txBody>
          <a:bodyPr wrap="none" lIns="0" tIns="0" rIns="0" bIns="0" rtlCol="0" anchor="ctr">
            <a:spAutoFit/>
          </a:bodyPr>
          <a:lstStyle/>
          <a:p>
            <a:pPr marL="0" indent="0">
              <a:buNone/>
            </a:pPr>
            <a:r>
              <a:rPr lang="en-US" sz="2025" b="1" dirty="0">
                <a:solidFill>
                  <a:srgbClr val="0077B5"/>
                </a:solidFill>
                <a:latin typeface="Noto Sans" pitchFamily="34" charset="0"/>
                <a:ea typeface="Noto Sans" pitchFamily="34" charset="-122"/>
                <a:cs typeface="Noto Sans" pitchFamily="34" charset="-120"/>
              </a:rPr>
              <a:t>61%</a:t>
            </a:r>
            <a:endParaRPr lang="en-US" sz="2025" dirty="0"/>
          </a:p>
        </p:txBody>
      </p:sp>
      <p:sp>
        <p:nvSpPr>
          <p:cNvPr id="10" name="Text 7"/>
          <p:cNvSpPr/>
          <p:nvPr/>
        </p:nvSpPr>
        <p:spPr>
          <a:xfrm>
            <a:off x="3400425" y="1780217"/>
            <a:ext cx="2343150" cy="342900"/>
          </a:xfrm>
          <a:prstGeom prst="rect">
            <a:avLst/>
          </a:prstGeom>
          <a:noFill/>
          <a:ln/>
        </p:spPr>
        <p:txBody>
          <a:bodyPr wrap="square" lIns="0" tIns="0" rIns="0" bIns="0" rtlCol="0" anchor="ctr">
            <a:spAutoFit/>
          </a:bodyPr>
          <a:lstStyle/>
          <a:p>
            <a:pPr marL="0" indent="0" algn="ctr">
              <a:buNone/>
            </a:pPr>
            <a:r>
              <a:rPr lang="en-US" sz="837" dirty="0">
                <a:solidFill>
                  <a:srgbClr val="004471"/>
                </a:solidFill>
                <a:latin typeface="Noto Sans" pitchFamily="34" charset="0"/>
                <a:ea typeface="Noto Sans" pitchFamily="34" charset="-122"/>
                <a:cs typeface="Noto Sans" pitchFamily="34" charset="-120"/>
              </a:rPr>
              <a:t>of sales professionals report that LinkedIn generates more leads than other platforms</a:t>
            </a:r>
            <a:endParaRPr lang="en-US" sz="837" dirty="0"/>
          </a:p>
        </p:txBody>
      </p:sp>
      <p:sp>
        <p:nvSpPr>
          <p:cNvPr id="11" name="Shape 8"/>
          <p:cNvSpPr/>
          <p:nvPr/>
        </p:nvSpPr>
        <p:spPr>
          <a:xfrm>
            <a:off x="6057900" y="1251579"/>
            <a:ext cx="2628900" cy="1014413"/>
          </a:xfrm>
          <a:prstGeom prst="rect">
            <a:avLst/>
          </a:prstGeom>
          <a:solidFill>
            <a:srgbClr val="F3F6F8"/>
          </a:solidFill>
          <a:ln/>
        </p:spPr>
        <p:txBody>
          <a:bodyPr/>
          <a:lstStyle/>
          <a:p>
            <a:endParaRPr lang="en-US"/>
          </a:p>
        </p:txBody>
      </p:sp>
      <p:sp>
        <p:nvSpPr>
          <p:cNvPr id="12" name="Text 9"/>
          <p:cNvSpPr/>
          <p:nvPr/>
        </p:nvSpPr>
        <p:spPr>
          <a:xfrm>
            <a:off x="7109371" y="1394454"/>
            <a:ext cx="525931" cy="385763"/>
          </a:xfrm>
          <a:prstGeom prst="rect">
            <a:avLst/>
          </a:prstGeom>
          <a:noFill/>
          <a:ln/>
        </p:spPr>
        <p:txBody>
          <a:bodyPr wrap="none" lIns="0" tIns="0" rIns="0" bIns="0" rtlCol="0" anchor="ctr">
            <a:spAutoFit/>
          </a:bodyPr>
          <a:lstStyle/>
          <a:p>
            <a:pPr marL="0" indent="0">
              <a:buNone/>
            </a:pPr>
            <a:r>
              <a:rPr lang="en-US" sz="2025" b="1" dirty="0">
                <a:solidFill>
                  <a:srgbClr val="0077B5"/>
                </a:solidFill>
                <a:latin typeface="Noto Sans" pitchFamily="34" charset="0"/>
                <a:ea typeface="Noto Sans" pitchFamily="34" charset="-122"/>
                <a:cs typeface="Noto Sans" pitchFamily="34" charset="-120"/>
              </a:rPr>
              <a:t>45%</a:t>
            </a:r>
            <a:endParaRPr lang="en-US" sz="2025" dirty="0"/>
          </a:p>
        </p:txBody>
      </p:sp>
      <p:sp>
        <p:nvSpPr>
          <p:cNvPr id="13" name="Text 10"/>
          <p:cNvSpPr/>
          <p:nvPr/>
        </p:nvSpPr>
        <p:spPr>
          <a:xfrm>
            <a:off x="6200775" y="1780217"/>
            <a:ext cx="2343150" cy="342900"/>
          </a:xfrm>
          <a:prstGeom prst="rect">
            <a:avLst/>
          </a:prstGeom>
          <a:noFill/>
          <a:ln/>
        </p:spPr>
        <p:txBody>
          <a:bodyPr wrap="square" lIns="0" tIns="0" rIns="0" bIns="0" rtlCol="0" anchor="ctr">
            <a:spAutoFit/>
          </a:bodyPr>
          <a:lstStyle/>
          <a:p>
            <a:pPr marL="0" indent="0" algn="ctr">
              <a:buNone/>
            </a:pPr>
            <a:r>
              <a:rPr lang="en-US" sz="837" dirty="0">
                <a:solidFill>
                  <a:srgbClr val="004471"/>
                </a:solidFill>
                <a:latin typeface="Noto Sans" pitchFamily="34" charset="0"/>
                <a:ea typeface="Noto Sans" pitchFamily="34" charset="-122"/>
                <a:cs typeface="Noto Sans" pitchFamily="34" charset="-120"/>
              </a:rPr>
              <a:t>higher chance of closing deals through LinkedIn connections</a:t>
            </a:r>
            <a:endParaRPr lang="en-US" sz="837" dirty="0"/>
          </a:p>
        </p:txBody>
      </p:sp>
      <p:sp>
        <p:nvSpPr>
          <p:cNvPr id="14" name="Shape 11"/>
          <p:cNvSpPr/>
          <p:nvPr/>
        </p:nvSpPr>
        <p:spPr>
          <a:xfrm>
            <a:off x="457200" y="2494592"/>
            <a:ext cx="8229600" cy="2500313"/>
          </a:xfrm>
          <a:prstGeom prst="rect">
            <a:avLst/>
          </a:prstGeom>
          <a:solidFill>
            <a:srgbClr val="F3F6F8"/>
          </a:solidFill>
          <a:ln/>
        </p:spPr>
        <p:txBody>
          <a:bodyPr/>
          <a:lstStyle/>
          <a:p>
            <a:endParaRPr lang="en-US"/>
          </a:p>
        </p:txBody>
      </p:sp>
      <p:pic>
        <p:nvPicPr>
          <p:cNvPr id="15" name="Image 1" descr="preencoded.png"/>
          <p:cNvPicPr>
            <a:picLocks noChangeAspect="1"/>
          </p:cNvPicPr>
          <p:nvPr/>
        </p:nvPicPr>
        <p:blipFill>
          <a:blip r:embed="rId4"/>
          <a:stretch>
            <a:fillRect/>
          </a:stretch>
        </p:blipFill>
        <p:spPr>
          <a:xfrm>
            <a:off x="600075" y="2637467"/>
            <a:ext cx="7943850" cy="2143125"/>
          </a:xfrm>
          <a:prstGeom prst="rect">
            <a:avLst/>
          </a:prstGeom>
        </p:spPr>
      </p:pic>
      <p:sp>
        <p:nvSpPr>
          <p:cNvPr id="16" name="Text 12"/>
          <p:cNvSpPr/>
          <p:nvPr/>
        </p:nvSpPr>
        <p:spPr>
          <a:xfrm>
            <a:off x="457200" y="5166354"/>
            <a:ext cx="8229600" cy="228600"/>
          </a:xfrm>
          <a:prstGeom prst="rect">
            <a:avLst/>
          </a:prstGeom>
          <a:noFill/>
          <a:ln/>
        </p:spPr>
        <p:txBody>
          <a:bodyPr wrap="none" lIns="0" tIns="0" rIns="0" bIns="0" rtlCol="0" anchor="ctr">
            <a:spAutoFit/>
          </a:bodyPr>
          <a:lstStyle/>
          <a:p>
            <a:pPr marL="0" indent="0" algn="ctr">
              <a:buNone/>
            </a:pPr>
            <a:r>
              <a:rPr lang="en-US" sz="1046" b="1" dirty="0">
                <a:solidFill>
                  <a:srgbClr val="333333"/>
                </a:solidFill>
                <a:latin typeface="Noto Sans" pitchFamily="34" charset="0"/>
                <a:ea typeface="Noto Sans" pitchFamily="34" charset="-122"/>
                <a:cs typeface="Noto Sans" pitchFamily="34" charset="-120"/>
              </a:rPr>
              <a:t>LinkedIn is not just another channel - it's the epicenter of modern B2B prospecting</a:t>
            </a:r>
            <a:endParaRPr lang="en-US" sz="104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685800" y="448633"/>
            <a:ext cx="3429000" cy="617209"/>
          </a:xfrm>
          <a:prstGeom prst="rect">
            <a:avLst/>
          </a:prstGeom>
          <a:noFill/>
          <a:ln/>
        </p:spPr>
        <p:txBody>
          <a:bodyPr wrap="square" lIns="0" tIns="0" rIns="0" bIns="0" rtlCol="0" anchor="ctr">
            <a:spAutoFit/>
          </a:bodyPr>
          <a:lstStyle/>
          <a:p>
            <a:pPr marL="0" indent="0">
              <a:buNone/>
            </a:pPr>
            <a:r>
              <a:rPr lang="en-US" sz="2025" b="1" dirty="0">
                <a:solidFill>
                  <a:srgbClr val="0077B5"/>
                </a:solidFill>
                <a:latin typeface="Montserrat" pitchFamily="34" charset="0"/>
                <a:ea typeface="Montserrat" pitchFamily="34" charset="-122"/>
                <a:cs typeface="Montserrat" pitchFamily="34" charset="-120"/>
              </a:rPr>
              <a:t>Building a Sales-Optimized Profile</a:t>
            </a:r>
            <a:endParaRPr lang="en-US" sz="2025" dirty="0"/>
          </a:p>
        </p:txBody>
      </p:sp>
      <p:sp>
        <p:nvSpPr>
          <p:cNvPr id="4" name="Text 1"/>
          <p:cNvSpPr/>
          <p:nvPr/>
        </p:nvSpPr>
        <p:spPr>
          <a:xfrm>
            <a:off x="685800" y="1122992"/>
            <a:ext cx="3429000" cy="257175"/>
          </a:xfrm>
          <a:prstGeom prst="rect">
            <a:avLst/>
          </a:prstGeom>
          <a:noFill/>
          <a:ln/>
        </p:spPr>
        <p:txBody>
          <a:bodyPr wrap="none" lIns="0" tIns="0" rIns="0" bIns="0" rtlCol="0" anchor="ctr">
            <a:spAutoFit/>
          </a:bodyPr>
          <a:lstStyle/>
          <a:p>
            <a:pPr marL="0" indent="0">
              <a:buNone/>
            </a:pPr>
            <a:r>
              <a:rPr lang="en-US" sz="1350" b="1" dirty="0">
                <a:solidFill>
                  <a:srgbClr val="004471"/>
                </a:solidFill>
                <a:latin typeface="Montserrat" pitchFamily="34" charset="0"/>
                <a:ea typeface="Montserrat" pitchFamily="34" charset="-122"/>
                <a:cs typeface="Montserrat" pitchFamily="34" charset="-120"/>
              </a:rPr>
              <a:t>Elements that build credibility</a:t>
            </a:r>
            <a:endParaRPr lang="en-US" sz="1350" dirty="0"/>
          </a:p>
        </p:txBody>
      </p:sp>
      <p:sp>
        <p:nvSpPr>
          <p:cNvPr id="5" name="Shape 2"/>
          <p:cNvSpPr/>
          <p:nvPr/>
        </p:nvSpPr>
        <p:spPr>
          <a:xfrm>
            <a:off x="685800" y="1494467"/>
            <a:ext cx="3429000" cy="757238"/>
          </a:xfrm>
          <a:prstGeom prst="rect">
            <a:avLst/>
          </a:prstGeom>
          <a:solidFill>
            <a:srgbClr val="F3F6F8"/>
          </a:solidFill>
          <a:ln/>
        </p:spPr>
        <p:txBody>
          <a:bodyPr/>
          <a:lstStyle/>
          <a:p>
            <a:endParaRPr lang="en-US"/>
          </a:p>
        </p:txBody>
      </p:sp>
      <p:sp>
        <p:nvSpPr>
          <p:cNvPr id="6" name="Shape 3"/>
          <p:cNvSpPr/>
          <p:nvPr/>
        </p:nvSpPr>
        <p:spPr>
          <a:xfrm>
            <a:off x="685800" y="1494467"/>
            <a:ext cx="28575" cy="757238"/>
          </a:xfrm>
          <a:prstGeom prst="rect">
            <a:avLst/>
          </a:prstGeom>
          <a:solidFill>
            <a:srgbClr val="0077B5"/>
          </a:solidFill>
          <a:ln/>
        </p:spPr>
        <p:txBody>
          <a:bodyPr/>
          <a:lstStyle/>
          <a:p>
            <a:endParaRPr lang="en-US"/>
          </a:p>
        </p:txBody>
      </p:sp>
      <p:sp>
        <p:nvSpPr>
          <p:cNvPr id="7" name="Shape 4"/>
          <p:cNvSpPr/>
          <p:nvPr/>
        </p:nvSpPr>
        <p:spPr>
          <a:xfrm>
            <a:off x="771525" y="1580192"/>
            <a:ext cx="200025" cy="200025"/>
          </a:xfrm>
          <a:prstGeom prst="ellipse">
            <a:avLst/>
          </a:prstGeom>
          <a:solidFill>
            <a:srgbClr val="0077B5"/>
          </a:solidFill>
          <a:ln/>
        </p:spPr>
        <p:txBody>
          <a:bodyPr/>
          <a:lstStyle/>
          <a:p>
            <a:endParaRPr lang="en-US"/>
          </a:p>
        </p:txBody>
      </p:sp>
      <p:sp>
        <p:nvSpPr>
          <p:cNvPr id="8" name="Text 5"/>
          <p:cNvSpPr/>
          <p:nvPr/>
        </p:nvSpPr>
        <p:spPr>
          <a:xfrm>
            <a:off x="771525" y="1580192"/>
            <a:ext cx="200025" cy="200025"/>
          </a:xfrm>
          <a:prstGeom prst="rect">
            <a:avLst/>
          </a:prstGeom>
          <a:noFill/>
          <a:ln/>
        </p:spPr>
        <p:txBody>
          <a:bodyPr wrap="none" lIns="0" tIns="0" rIns="0" bIns="0" rtlCol="0" anchor="ctr">
            <a:spAutoFit/>
          </a:bodyPr>
          <a:lstStyle/>
          <a:p>
            <a:pPr marL="0" indent="0" algn="ctr">
              <a:buNone/>
            </a:pPr>
            <a:r>
              <a:rPr lang="en-US" sz="732" b="1" dirty="0">
                <a:solidFill>
                  <a:srgbClr val="FFFFFF"/>
                </a:solidFill>
                <a:latin typeface="Noto Sans" pitchFamily="34" charset="0"/>
                <a:ea typeface="Noto Sans" pitchFamily="34" charset="-122"/>
                <a:cs typeface="Noto Sans" pitchFamily="34" charset="-120"/>
              </a:rPr>
              <a:t>1</a:t>
            </a:r>
            <a:endParaRPr lang="en-US" sz="732" dirty="0"/>
          </a:p>
        </p:txBody>
      </p:sp>
      <p:sp>
        <p:nvSpPr>
          <p:cNvPr id="9" name="Text 6"/>
          <p:cNvSpPr/>
          <p:nvPr/>
        </p:nvSpPr>
        <p:spPr>
          <a:xfrm>
            <a:off x="1042988" y="1583764"/>
            <a:ext cx="1177491"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 Professional Photo </a:t>
            </a:r>
            <a:endParaRPr lang="en-US" sz="942" dirty="0"/>
          </a:p>
        </p:txBody>
      </p:sp>
      <p:sp>
        <p:nvSpPr>
          <p:cNvPr id="10" name="Text 7"/>
          <p:cNvSpPr/>
          <p:nvPr/>
        </p:nvSpPr>
        <p:spPr>
          <a:xfrm>
            <a:off x="771525" y="1823079"/>
            <a:ext cx="3257550" cy="342900"/>
          </a:xfrm>
          <a:prstGeom prst="rect">
            <a:avLst/>
          </a:prstGeom>
          <a:noFill/>
          <a:ln/>
        </p:spPr>
        <p:txBody>
          <a:bodyPr wrap="square" lIns="323215"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21x increase in profile views. Use neutral background and friendly expression. </a:t>
            </a:r>
            <a:endParaRPr lang="en-US" sz="837" dirty="0"/>
          </a:p>
        </p:txBody>
      </p:sp>
      <p:sp>
        <p:nvSpPr>
          <p:cNvPr id="11" name="Shape 8"/>
          <p:cNvSpPr/>
          <p:nvPr/>
        </p:nvSpPr>
        <p:spPr>
          <a:xfrm>
            <a:off x="685800" y="2337429"/>
            <a:ext cx="3429000" cy="757238"/>
          </a:xfrm>
          <a:prstGeom prst="rect">
            <a:avLst/>
          </a:prstGeom>
          <a:solidFill>
            <a:srgbClr val="F3F6F8"/>
          </a:solidFill>
          <a:ln/>
        </p:spPr>
        <p:txBody>
          <a:bodyPr/>
          <a:lstStyle/>
          <a:p>
            <a:endParaRPr lang="en-US"/>
          </a:p>
        </p:txBody>
      </p:sp>
      <p:sp>
        <p:nvSpPr>
          <p:cNvPr id="12" name="Shape 9"/>
          <p:cNvSpPr/>
          <p:nvPr/>
        </p:nvSpPr>
        <p:spPr>
          <a:xfrm>
            <a:off x="685800" y="2337429"/>
            <a:ext cx="28575" cy="757238"/>
          </a:xfrm>
          <a:prstGeom prst="rect">
            <a:avLst/>
          </a:prstGeom>
          <a:solidFill>
            <a:srgbClr val="0077B5"/>
          </a:solidFill>
          <a:ln/>
        </p:spPr>
        <p:txBody>
          <a:bodyPr/>
          <a:lstStyle/>
          <a:p>
            <a:endParaRPr lang="en-US"/>
          </a:p>
        </p:txBody>
      </p:sp>
      <p:sp>
        <p:nvSpPr>
          <p:cNvPr id="13" name="Shape 10"/>
          <p:cNvSpPr/>
          <p:nvPr/>
        </p:nvSpPr>
        <p:spPr>
          <a:xfrm>
            <a:off x="771525" y="2423154"/>
            <a:ext cx="200025" cy="200025"/>
          </a:xfrm>
          <a:prstGeom prst="ellipse">
            <a:avLst/>
          </a:prstGeom>
          <a:solidFill>
            <a:srgbClr val="0077B5"/>
          </a:solidFill>
          <a:ln/>
        </p:spPr>
        <p:txBody>
          <a:bodyPr/>
          <a:lstStyle/>
          <a:p>
            <a:endParaRPr lang="en-US"/>
          </a:p>
        </p:txBody>
      </p:sp>
      <p:sp>
        <p:nvSpPr>
          <p:cNvPr id="14" name="Text 11"/>
          <p:cNvSpPr/>
          <p:nvPr/>
        </p:nvSpPr>
        <p:spPr>
          <a:xfrm>
            <a:off x="771525" y="2423154"/>
            <a:ext cx="200025" cy="200025"/>
          </a:xfrm>
          <a:prstGeom prst="rect">
            <a:avLst/>
          </a:prstGeom>
          <a:noFill/>
          <a:ln/>
        </p:spPr>
        <p:txBody>
          <a:bodyPr wrap="none" lIns="0" tIns="0" rIns="0" bIns="0" rtlCol="0" anchor="ctr">
            <a:spAutoFit/>
          </a:bodyPr>
          <a:lstStyle/>
          <a:p>
            <a:pPr marL="0" indent="0" algn="ctr">
              <a:buNone/>
            </a:pPr>
            <a:r>
              <a:rPr lang="en-US" sz="732" b="1" dirty="0">
                <a:solidFill>
                  <a:srgbClr val="FFFFFF"/>
                </a:solidFill>
                <a:latin typeface="Noto Sans" pitchFamily="34" charset="0"/>
                <a:ea typeface="Noto Sans" pitchFamily="34" charset="-122"/>
                <a:cs typeface="Noto Sans" pitchFamily="34" charset="-120"/>
              </a:rPr>
              <a:t>2</a:t>
            </a:r>
            <a:endParaRPr lang="en-US" sz="732" dirty="0"/>
          </a:p>
        </p:txBody>
      </p:sp>
      <p:sp>
        <p:nvSpPr>
          <p:cNvPr id="15" name="Text 12"/>
          <p:cNvSpPr/>
          <p:nvPr/>
        </p:nvSpPr>
        <p:spPr>
          <a:xfrm>
            <a:off x="1042988" y="2426726"/>
            <a:ext cx="1541906"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 Value-Oriented Headline </a:t>
            </a:r>
            <a:endParaRPr lang="en-US" sz="942" dirty="0"/>
          </a:p>
        </p:txBody>
      </p:sp>
      <p:sp>
        <p:nvSpPr>
          <p:cNvPr id="16" name="Text 13"/>
          <p:cNvSpPr/>
          <p:nvPr/>
        </p:nvSpPr>
        <p:spPr>
          <a:xfrm>
            <a:off x="771525" y="2666042"/>
            <a:ext cx="3257550" cy="342900"/>
          </a:xfrm>
          <a:prstGeom prst="rect">
            <a:avLst/>
          </a:prstGeom>
          <a:noFill/>
          <a:ln/>
        </p:spPr>
        <p:txBody>
          <a:bodyPr wrap="square" lIns="323215"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E.g., "Helping tech companies increase sales by 30% with outbound strategies." </a:t>
            </a:r>
            <a:endParaRPr lang="en-US" sz="837" dirty="0"/>
          </a:p>
        </p:txBody>
      </p:sp>
      <p:sp>
        <p:nvSpPr>
          <p:cNvPr id="17" name="Shape 14"/>
          <p:cNvSpPr/>
          <p:nvPr/>
        </p:nvSpPr>
        <p:spPr>
          <a:xfrm>
            <a:off x="685800" y="3180392"/>
            <a:ext cx="3429000" cy="757238"/>
          </a:xfrm>
          <a:prstGeom prst="rect">
            <a:avLst/>
          </a:prstGeom>
          <a:solidFill>
            <a:srgbClr val="F3F6F8"/>
          </a:solidFill>
          <a:ln/>
        </p:spPr>
        <p:txBody>
          <a:bodyPr/>
          <a:lstStyle/>
          <a:p>
            <a:endParaRPr lang="en-US"/>
          </a:p>
        </p:txBody>
      </p:sp>
      <p:sp>
        <p:nvSpPr>
          <p:cNvPr id="18" name="Shape 15"/>
          <p:cNvSpPr/>
          <p:nvPr/>
        </p:nvSpPr>
        <p:spPr>
          <a:xfrm>
            <a:off x="685800" y="3180392"/>
            <a:ext cx="28575" cy="757238"/>
          </a:xfrm>
          <a:prstGeom prst="rect">
            <a:avLst/>
          </a:prstGeom>
          <a:solidFill>
            <a:srgbClr val="0077B5"/>
          </a:solidFill>
          <a:ln/>
        </p:spPr>
        <p:txBody>
          <a:bodyPr/>
          <a:lstStyle/>
          <a:p>
            <a:endParaRPr lang="en-US"/>
          </a:p>
        </p:txBody>
      </p:sp>
      <p:sp>
        <p:nvSpPr>
          <p:cNvPr id="19" name="Shape 16"/>
          <p:cNvSpPr/>
          <p:nvPr/>
        </p:nvSpPr>
        <p:spPr>
          <a:xfrm>
            <a:off x="771525" y="3266117"/>
            <a:ext cx="200025" cy="200025"/>
          </a:xfrm>
          <a:prstGeom prst="ellipse">
            <a:avLst/>
          </a:prstGeom>
          <a:solidFill>
            <a:srgbClr val="0077B5"/>
          </a:solidFill>
          <a:ln/>
        </p:spPr>
        <p:txBody>
          <a:bodyPr/>
          <a:lstStyle/>
          <a:p>
            <a:endParaRPr lang="en-US"/>
          </a:p>
        </p:txBody>
      </p:sp>
      <p:sp>
        <p:nvSpPr>
          <p:cNvPr id="20" name="Text 17"/>
          <p:cNvSpPr/>
          <p:nvPr/>
        </p:nvSpPr>
        <p:spPr>
          <a:xfrm>
            <a:off x="771525" y="3266117"/>
            <a:ext cx="200025" cy="200025"/>
          </a:xfrm>
          <a:prstGeom prst="rect">
            <a:avLst/>
          </a:prstGeom>
          <a:noFill/>
          <a:ln/>
        </p:spPr>
        <p:txBody>
          <a:bodyPr wrap="none" lIns="0" tIns="0" rIns="0" bIns="0" rtlCol="0" anchor="ctr">
            <a:spAutoFit/>
          </a:bodyPr>
          <a:lstStyle/>
          <a:p>
            <a:pPr marL="0" indent="0" algn="ctr">
              <a:buNone/>
            </a:pPr>
            <a:r>
              <a:rPr lang="en-US" sz="732" b="1" dirty="0">
                <a:solidFill>
                  <a:srgbClr val="FFFFFF"/>
                </a:solidFill>
                <a:latin typeface="Noto Sans" pitchFamily="34" charset="0"/>
                <a:ea typeface="Noto Sans" pitchFamily="34" charset="-122"/>
                <a:cs typeface="Noto Sans" pitchFamily="34" charset="-120"/>
              </a:rPr>
              <a:t>3</a:t>
            </a:r>
            <a:endParaRPr lang="en-US" sz="732" dirty="0"/>
          </a:p>
        </p:txBody>
      </p:sp>
      <p:sp>
        <p:nvSpPr>
          <p:cNvPr id="21" name="Text 18"/>
          <p:cNvSpPr/>
          <p:nvPr/>
        </p:nvSpPr>
        <p:spPr>
          <a:xfrm>
            <a:off x="1042988" y="3269689"/>
            <a:ext cx="1647220"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 Results-Focused Summary </a:t>
            </a:r>
            <a:endParaRPr lang="en-US" sz="942" dirty="0"/>
          </a:p>
        </p:txBody>
      </p:sp>
      <p:sp>
        <p:nvSpPr>
          <p:cNvPr id="22" name="Text 19"/>
          <p:cNvSpPr/>
          <p:nvPr/>
        </p:nvSpPr>
        <p:spPr>
          <a:xfrm>
            <a:off x="771525" y="3509004"/>
            <a:ext cx="3257550" cy="342900"/>
          </a:xfrm>
          <a:prstGeom prst="rect">
            <a:avLst/>
          </a:prstGeom>
          <a:noFill/>
          <a:ln/>
        </p:spPr>
        <p:txBody>
          <a:bodyPr wrap="square" lIns="323215"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Highlight concrete results and include a clear call-to-action. </a:t>
            </a:r>
            <a:endParaRPr lang="en-US" sz="837" dirty="0"/>
          </a:p>
        </p:txBody>
      </p:sp>
      <p:sp>
        <p:nvSpPr>
          <p:cNvPr id="23" name="Shape 20"/>
          <p:cNvSpPr/>
          <p:nvPr/>
        </p:nvSpPr>
        <p:spPr>
          <a:xfrm>
            <a:off x="685800" y="4023354"/>
            <a:ext cx="3429000" cy="585788"/>
          </a:xfrm>
          <a:prstGeom prst="rect">
            <a:avLst/>
          </a:prstGeom>
          <a:solidFill>
            <a:srgbClr val="F3F6F8"/>
          </a:solidFill>
          <a:ln/>
        </p:spPr>
        <p:txBody>
          <a:bodyPr/>
          <a:lstStyle/>
          <a:p>
            <a:endParaRPr lang="en-US"/>
          </a:p>
        </p:txBody>
      </p:sp>
      <p:sp>
        <p:nvSpPr>
          <p:cNvPr id="24" name="Shape 21"/>
          <p:cNvSpPr/>
          <p:nvPr/>
        </p:nvSpPr>
        <p:spPr>
          <a:xfrm>
            <a:off x="685800" y="4023354"/>
            <a:ext cx="28575" cy="585788"/>
          </a:xfrm>
          <a:prstGeom prst="rect">
            <a:avLst/>
          </a:prstGeom>
          <a:solidFill>
            <a:srgbClr val="0077B5"/>
          </a:solidFill>
          <a:ln/>
        </p:spPr>
        <p:txBody>
          <a:bodyPr/>
          <a:lstStyle/>
          <a:p>
            <a:endParaRPr lang="en-US"/>
          </a:p>
        </p:txBody>
      </p:sp>
      <p:sp>
        <p:nvSpPr>
          <p:cNvPr id="25" name="Shape 22"/>
          <p:cNvSpPr/>
          <p:nvPr/>
        </p:nvSpPr>
        <p:spPr>
          <a:xfrm>
            <a:off x="771525" y="4109079"/>
            <a:ext cx="200025" cy="200025"/>
          </a:xfrm>
          <a:prstGeom prst="ellipse">
            <a:avLst/>
          </a:prstGeom>
          <a:solidFill>
            <a:srgbClr val="0077B5"/>
          </a:solidFill>
          <a:ln/>
        </p:spPr>
        <p:txBody>
          <a:bodyPr/>
          <a:lstStyle/>
          <a:p>
            <a:endParaRPr lang="en-US"/>
          </a:p>
        </p:txBody>
      </p:sp>
      <p:sp>
        <p:nvSpPr>
          <p:cNvPr id="26" name="Text 23"/>
          <p:cNvSpPr/>
          <p:nvPr/>
        </p:nvSpPr>
        <p:spPr>
          <a:xfrm>
            <a:off x="771525" y="4109079"/>
            <a:ext cx="200025" cy="200025"/>
          </a:xfrm>
          <a:prstGeom prst="rect">
            <a:avLst/>
          </a:prstGeom>
          <a:noFill/>
          <a:ln/>
        </p:spPr>
        <p:txBody>
          <a:bodyPr wrap="none" lIns="0" tIns="0" rIns="0" bIns="0" rtlCol="0" anchor="ctr">
            <a:spAutoFit/>
          </a:bodyPr>
          <a:lstStyle/>
          <a:p>
            <a:pPr marL="0" indent="0" algn="ctr">
              <a:buNone/>
            </a:pPr>
            <a:r>
              <a:rPr lang="en-US" sz="732" b="1" dirty="0">
                <a:solidFill>
                  <a:srgbClr val="FFFFFF"/>
                </a:solidFill>
                <a:latin typeface="Noto Sans" pitchFamily="34" charset="0"/>
                <a:ea typeface="Noto Sans" pitchFamily="34" charset="-122"/>
                <a:cs typeface="Noto Sans" pitchFamily="34" charset="-120"/>
              </a:rPr>
              <a:t>4</a:t>
            </a:r>
            <a:endParaRPr lang="en-US" sz="732" dirty="0"/>
          </a:p>
        </p:txBody>
      </p:sp>
      <p:sp>
        <p:nvSpPr>
          <p:cNvPr id="27" name="Text 24"/>
          <p:cNvSpPr/>
          <p:nvPr/>
        </p:nvSpPr>
        <p:spPr>
          <a:xfrm>
            <a:off x="1042988" y="4112651"/>
            <a:ext cx="1456404"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 Quantified Experiences </a:t>
            </a:r>
            <a:endParaRPr lang="en-US" sz="942" dirty="0"/>
          </a:p>
        </p:txBody>
      </p:sp>
      <p:sp>
        <p:nvSpPr>
          <p:cNvPr id="28" name="Text 25"/>
          <p:cNvSpPr/>
          <p:nvPr/>
        </p:nvSpPr>
        <p:spPr>
          <a:xfrm>
            <a:off x="771525" y="4351967"/>
            <a:ext cx="3257550" cy="171450"/>
          </a:xfrm>
          <a:prstGeom prst="rect">
            <a:avLst/>
          </a:prstGeom>
          <a:noFill/>
          <a:ln/>
        </p:spPr>
        <p:txBody>
          <a:bodyPr wrap="none" lIns="323215"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E.g., "Increased client base by 45% in 6 months." </a:t>
            </a:r>
            <a:endParaRPr lang="en-US" sz="837" dirty="0"/>
          </a:p>
        </p:txBody>
      </p:sp>
      <p:pic>
        <p:nvPicPr>
          <p:cNvPr id="29" name="Image 1" descr="preencoded.png"/>
          <p:cNvPicPr>
            <a:picLocks noChangeAspect="1"/>
          </p:cNvPicPr>
          <p:nvPr/>
        </p:nvPicPr>
        <p:blipFill>
          <a:blip r:embed="rId4"/>
          <a:stretch>
            <a:fillRect/>
          </a:stretch>
        </p:blipFill>
        <p:spPr>
          <a:xfrm>
            <a:off x="4793456" y="1143000"/>
            <a:ext cx="3214688" cy="2857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946446"/>
          </a:xfrm>
          <a:prstGeom prst="rect">
            <a:avLst/>
          </a:prstGeom>
        </p:spPr>
      </p:pic>
      <p:sp>
        <p:nvSpPr>
          <p:cNvPr id="3" name="Text 0"/>
          <p:cNvSpPr/>
          <p:nvPr/>
        </p:nvSpPr>
        <p:spPr>
          <a:xfrm>
            <a:off x="685800" y="228600"/>
            <a:ext cx="3429000" cy="617209"/>
          </a:xfrm>
          <a:prstGeom prst="rect">
            <a:avLst/>
          </a:prstGeom>
          <a:noFill/>
          <a:ln/>
        </p:spPr>
        <p:txBody>
          <a:bodyPr wrap="square" lIns="0" tIns="0" rIns="0" bIns="0" rtlCol="0" anchor="ctr">
            <a:spAutoFit/>
          </a:bodyPr>
          <a:lstStyle/>
          <a:p>
            <a:pPr marL="0" indent="0">
              <a:buNone/>
            </a:pPr>
            <a:r>
              <a:rPr lang="en-US" sz="2025" b="1" dirty="0">
                <a:solidFill>
                  <a:srgbClr val="0077B5"/>
                </a:solidFill>
                <a:latin typeface="Montserrat" pitchFamily="34" charset="0"/>
                <a:ea typeface="Montserrat" pitchFamily="34" charset="-122"/>
                <a:cs typeface="Montserrat" pitchFamily="34" charset="-120"/>
              </a:rPr>
              <a:t>Qualified Connection Strategy</a:t>
            </a:r>
            <a:endParaRPr lang="en-US" sz="2025" dirty="0"/>
          </a:p>
        </p:txBody>
      </p:sp>
      <p:sp>
        <p:nvSpPr>
          <p:cNvPr id="4" name="Text 1"/>
          <p:cNvSpPr/>
          <p:nvPr/>
        </p:nvSpPr>
        <p:spPr>
          <a:xfrm>
            <a:off x="685800" y="902959"/>
            <a:ext cx="3429000" cy="514350"/>
          </a:xfrm>
          <a:prstGeom prst="rect">
            <a:avLst/>
          </a:prstGeom>
          <a:noFill/>
          <a:ln/>
        </p:spPr>
        <p:txBody>
          <a:bodyPr wrap="square" lIns="0" tIns="0" rIns="0" bIns="0" rtlCol="0" anchor="ctr">
            <a:spAutoFit/>
          </a:bodyPr>
          <a:lstStyle/>
          <a:p>
            <a:pPr marL="0" indent="0">
              <a:buNone/>
            </a:pPr>
            <a:r>
              <a:rPr lang="en-US" sz="1350" b="1" dirty="0">
                <a:solidFill>
                  <a:srgbClr val="004471"/>
                </a:solidFill>
                <a:latin typeface="Montserrat" pitchFamily="34" charset="0"/>
                <a:ea typeface="Montserrat" pitchFamily="34" charset="-122"/>
                <a:cs typeface="Montserrat" pitchFamily="34" charset="-120"/>
              </a:rPr>
              <a:t>How to identify and connect with ideal prospects</a:t>
            </a:r>
            <a:endParaRPr lang="en-US" sz="1350" dirty="0"/>
          </a:p>
        </p:txBody>
      </p:sp>
      <p:sp>
        <p:nvSpPr>
          <p:cNvPr id="5" name="Shape 2"/>
          <p:cNvSpPr/>
          <p:nvPr/>
        </p:nvSpPr>
        <p:spPr>
          <a:xfrm>
            <a:off x="685800" y="1531609"/>
            <a:ext cx="257175" cy="257175"/>
          </a:xfrm>
          <a:prstGeom prst="ellipse">
            <a:avLst/>
          </a:prstGeom>
          <a:solidFill>
            <a:srgbClr val="0077B5"/>
          </a:solidFill>
          <a:ln/>
        </p:spPr>
        <p:txBody>
          <a:bodyPr/>
          <a:lstStyle/>
          <a:p>
            <a:endParaRPr lang="en-US"/>
          </a:p>
        </p:txBody>
      </p:sp>
      <p:sp>
        <p:nvSpPr>
          <p:cNvPr id="6" name="Text 3"/>
          <p:cNvSpPr/>
          <p:nvPr/>
        </p:nvSpPr>
        <p:spPr>
          <a:xfrm>
            <a:off x="685800" y="1531609"/>
            <a:ext cx="257175" cy="257175"/>
          </a:xfrm>
          <a:prstGeom prst="rect">
            <a:avLst/>
          </a:prstGeom>
          <a:noFill/>
          <a:ln/>
        </p:spPr>
        <p:txBody>
          <a:bodyPr wrap="none" lIns="0" tIns="0" rIns="0" bIns="0" rtlCol="0" anchor="ctr">
            <a:spAutoFit/>
          </a:bodyPr>
          <a:lstStyle/>
          <a:p>
            <a:pPr marL="0" indent="0" algn="ctr">
              <a:buNone/>
            </a:pPr>
            <a:r>
              <a:rPr lang="en-US" sz="942" b="1" dirty="0">
                <a:solidFill>
                  <a:srgbClr val="FFFFFF"/>
                </a:solidFill>
                <a:latin typeface="Noto Sans" pitchFamily="34" charset="0"/>
                <a:ea typeface="Noto Sans" pitchFamily="34" charset="-122"/>
                <a:cs typeface="Noto Sans" pitchFamily="34" charset="-120"/>
              </a:rPr>
              <a:t>1</a:t>
            </a:r>
            <a:endParaRPr lang="en-US" sz="942" dirty="0"/>
          </a:p>
        </p:txBody>
      </p:sp>
      <p:sp>
        <p:nvSpPr>
          <p:cNvPr id="7" name="Text 4"/>
          <p:cNvSpPr/>
          <p:nvPr/>
        </p:nvSpPr>
        <p:spPr>
          <a:xfrm>
            <a:off x="1050131" y="1531609"/>
            <a:ext cx="3064669" cy="214313"/>
          </a:xfrm>
          <a:prstGeom prst="rect">
            <a:avLst/>
          </a:prstGeom>
          <a:noFill/>
          <a:ln/>
        </p:spPr>
        <p:txBody>
          <a:bodyPr wrap="none" lIns="0" tIns="0" rIns="0" bIns="0" rtlCol="0" anchor="ctr">
            <a:spAutoFit/>
          </a:bodyPr>
          <a:lstStyle/>
          <a:p>
            <a:pPr marL="0" indent="0">
              <a:buNone/>
            </a:pPr>
            <a:r>
              <a:rPr lang="en-US" sz="1046" b="1" dirty="0">
                <a:solidFill>
                  <a:srgbClr val="0077B5"/>
                </a:solidFill>
                <a:latin typeface="Noto Sans" pitchFamily="34" charset="0"/>
                <a:ea typeface="Noto Sans" pitchFamily="34" charset="-122"/>
                <a:cs typeface="Noto Sans" pitchFamily="34" charset="-120"/>
              </a:rPr>
              <a:t>Define Your ICP (Ideal Customer Profile)</a:t>
            </a:r>
            <a:endParaRPr lang="en-US" sz="1046" dirty="0"/>
          </a:p>
        </p:txBody>
      </p:sp>
      <p:sp>
        <p:nvSpPr>
          <p:cNvPr id="8" name="Text 5"/>
          <p:cNvSpPr/>
          <p:nvPr/>
        </p:nvSpPr>
        <p:spPr>
          <a:xfrm>
            <a:off x="1050131" y="1781640"/>
            <a:ext cx="3064669" cy="51435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Establish clear criteria: job title, industry, company size, location, and specific challenges your solution addresses. </a:t>
            </a:r>
            <a:endParaRPr lang="en-US" sz="837" dirty="0"/>
          </a:p>
        </p:txBody>
      </p:sp>
      <p:sp>
        <p:nvSpPr>
          <p:cNvPr id="9" name="Shape 6"/>
          <p:cNvSpPr/>
          <p:nvPr/>
        </p:nvSpPr>
        <p:spPr>
          <a:xfrm>
            <a:off x="685800" y="2403146"/>
            <a:ext cx="257175" cy="257175"/>
          </a:xfrm>
          <a:prstGeom prst="ellipse">
            <a:avLst/>
          </a:prstGeom>
          <a:solidFill>
            <a:srgbClr val="0077B5"/>
          </a:solidFill>
          <a:ln/>
        </p:spPr>
        <p:txBody>
          <a:bodyPr/>
          <a:lstStyle/>
          <a:p>
            <a:endParaRPr lang="en-US"/>
          </a:p>
        </p:txBody>
      </p:sp>
      <p:sp>
        <p:nvSpPr>
          <p:cNvPr id="10" name="Text 7"/>
          <p:cNvSpPr/>
          <p:nvPr/>
        </p:nvSpPr>
        <p:spPr>
          <a:xfrm>
            <a:off x="685800" y="2403146"/>
            <a:ext cx="257175" cy="257175"/>
          </a:xfrm>
          <a:prstGeom prst="rect">
            <a:avLst/>
          </a:prstGeom>
          <a:noFill/>
          <a:ln/>
        </p:spPr>
        <p:txBody>
          <a:bodyPr wrap="none" lIns="0" tIns="0" rIns="0" bIns="0" rtlCol="0" anchor="ctr">
            <a:spAutoFit/>
          </a:bodyPr>
          <a:lstStyle/>
          <a:p>
            <a:pPr marL="0" indent="0" algn="ctr">
              <a:buNone/>
            </a:pPr>
            <a:r>
              <a:rPr lang="en-US" sz="942" b="1" dirty="0">
                <a:solidFill>
                  <a:srgbClr val="FFFFFF"/>
                </a:solidFill>
                <a:latin typeface="Noto Sans" pitchFamily="34" charset="0"/>
                <a:ea typeface="Noto Sans" pitchFamily="34" charset="-122"/>
                <a:cs typeface="Noto Sans" pitchFamily="34" charset="-120"/>
              </a:rPr>
              <a:t>2</a:t>
            </a:r>
            <a:endParaRPr lang="en-US" sz="942" dirty="0"/>
          </a:p>
        </p:txBody>
      </p:sp>
      <p:sp>
        <p:nvSpPr>
          <p:cNvPr id="11" name="Text 8"/>
          <p:cNvSpPr/>
          <p:nvPr/>
        </p:nvSpPr>
        <p:spPr>
          <a:xfrm>
            <a:off x="1050131" y="2403146"/>
            <a:ext cx="3064669" cy="214313"/>
          </a:xfrm>
          <a:prstGeom prst="rect">
            <a:avLst/>
          </a:prstGeom>
          <a:noFill/>
          <a:ln/>
        </p:spPr>
        <p:txBody>
          <a:bodyPr wrap="none" lIns="0" tIns="0" rIns="0" bIns="0" rtlCol="0" anchor="ctr">
            <a:spAutoFit/>
          </a:bodyPr>
          <a:lstStyle/>
          <a:p>
            <a:pPr marL="0" indent="0">
              <a:buNone/>
            </a:pPr>
            <a:r>
              <a:rPr lang="en-US" sz="1046" b="1" dirty="0">
                <a:solidFill>
                  <a:srgbClr val="0077B5"/>
                </a:solidFill>
                <a:latin typeface="Noto Sans" pitchFamily="34" charset="0"/>
                <a:ea typeface="Noto Sans" pitchFamily="34" charset="-122"/>
                <a:cs typeface="Noto Sans" pitchFamily="34" charset="-120"/>
              </a:rPr>
              <a:t>Use Advanced Search Filters</a:t>
            </a:r>
            <a:endParaRPr lang="en-US" sz="1046" dirty="0"/>
          </a:p>
        </p:txBody>
      </p:sp>
      <p:sp>
        <p:nvSpPr>
          <p:cNvPr id="12" name="Text 9"/>
          <p:cNvSpPr/>
          <p:nvPr/>
        </p:nvSpPr>
        <p:spPr>
          <a:xfrm>
            <a:off x="1050131" y="2653178"/>
            <a:ext cx="3064669"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Combine job title, company, industry, and location filters to find prospects that match your ICP. </a:t>
            </a:r>
            <a:endParaRPr lang="en-US" sz="837" dirty="0"/>
          </a:p>
        </p:txBody>
      </p:sp>
      <p:sp>
        <p:nvSpPr>
          <p:cNvPr id="13" name="Shape 10"/>
          <p:cNvSpPr/>
          <p:nvPr/>
        </p:nvSpPr>
        <p:spPr>
          <a:xfrm>
            <a:off x="685800" y="3103234"/>
            <a:ext cx="257175" cy="257175"/>
          </a:xfrm>
          <a:prstGeom prst="ellipse">
            <a:avLst/>
          </a:prstGeom>
          <a:solidFill>
            <a:srgbClr val="0077B5"/>
          </a:solidFill>
          <a:ln/>
        </p:spPr>
        <p:txBody>
          <a:bodyPr/>
          <a:lstStyle/>
          <a:p>
            <a:endParaRPr lang="en-US"/>
          </a:p>
        </p:txBody>
      </p:sp>
      <p:sp>
        <p:nvSpPr>
          <p:cNvPr id="14" name="Text 11"/>
          <p:cNvSpPr/>
          <p:nvPr/>
        </p:nvSpPr>
        <p:spPr>
          <a:xfrm>
            <a:off x="685800" y="3103234"/>
            <a:ext cx="257175" cy="257175"/>
          </a:xfrm>
          <a:prstGeom prst="rect">
            <a:avLst/>
          </a:prstGeom>
          <a:noFill/>
          <a:ln/>
        </p:spPr>
        <p:txBody>
          <a:bodyPr wrap="none" lIns="0" tIns="0" rIns="0" bIns="0" rtlCol="0" anchor="ctr">
            <a:spAutoFit/>
          </a:bodyPr>
          <a:lstStyle/>
          <a:p>
            <a:pPr marL="0" indent="0" algn="ctr">
              <a:buNone/>
            </a:pPr>
            <a:r>
              <a:rPr lang="en-US" sz="942" b="1" dirty="0">
                <a:solidFill>
                  <a:srgbClr val="FFFFFF"/>
                </a:solidFill>
                <a:latin typeface="Noto Sans" pitchFamily="34" charset="0"/>
                <a:ea typeface="Noto Sans" pitchFamily="34" charset="-122"/>
                <a:cs typeface="Noto Sans" pitchFamily="34" charset="-120"/>
              </a:rPr>
              <a:t>3</a:t>
            </a:r>
            <a:endParaRPr lang="en-US" sz="942" dirty="0"/>
          </a:p>
        </p:txBody>
      </p:sp>
      <p:sp>
        <p:nvSpPr>
          <p:cNvPr id="15" name="Text 12"/>
          <p:cNvSpPr/>
          <p:nvPr/>
        </p:nvSpPr>
        <p:spPr>
          <a:xfrm>
            <a:off x="1050131" y="3103234"/>
            <a:ext cx="3064669" cy="214313"/>
          </a:xfrm>
          <a:prstGeom prst="rect">
            <a:avLst/>
          </a:prstGeom>
          <a:noFill/>
          <a:ln/>
        </p:spPr>
        <p:txBody>
          <a:bodyPr wrap="none" lIns="0" tIns="0" rIns="0" bIns="0" rtlCol="0" anchor="ctr">
            <a:spAutoFit/>
          </a:bodyPr>
          <a:lstStyle/>
          <a:p>
            <a:pPr marL="0" indent="0">
              <a:buNone/>
            </a:pPr>
            <a:r>
              <a:rPr lang="en-US" sz="1046" b="1" dirty="0">
                <a:solidFill>
                  <a:srgbClr val="0077B5"/>
                </a:solidFill>
                <a:latin typeface="Noto Sans" pitchFamily="34" charset="0"/>
                <a:ea typeface="Noto Sans" pitchFamily="34" charset="-122"/>
                <a:cs typeface="Noto Sans" pitchFamily="34" charset="-120"/>
              </a:rPr>
              <a:t>Identify Mutual Connections</a:t>
            </a:r>
            <a:endParaRPr lang="en-US" sz="1046" dirty="0"/>
          </a:p>
        </p:txBody>
      </p:sp>
      <p:sp>
        <p:nvSpPr>
          <p:cNvPr id="16" name="Text 13"/>
          <p:cNvSpPr/>
          <p:nvPr/>
        </p:nvSpPr>
        <p:spPr>
          <a:xfrm>
            <a:off x="1050131" y="3353265"/>
            <a:ext cx="3064669" cy="51435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Prioritize prospects with mutual connections and ask for introductions when appropriate. Increases acceptance rate by up to 3x. </a:t>
            </a:r>
            <a:endParaRPr lang="en-US" sz="837" dirty="0"/>
          </a:p>
        </p:txBody>
      </p:sp>
      <p:sp>
        <p:nvSpPr>
          <p:cNvPr id="17" name="Shape 14"/>
          <p:cNvSpPr/>
          <p:nvPr/>
        </p:nvSpPr>
        <p:spPr>
          <a:xfrm>
            <a:off x="685800" y="3974771"/>
            <a:ext cx="257175" cy="257175"/>
          </a:xfrm>
          <a:prstGeom prst="ellipse">
            <a:avLst/>
          </a:prstGeom>
          <a:solidFill>
            <a:srgbClr val="0077B5"/>
          </a:solidFill>
          <a:ln/>
        </p:spPr>
        <p:txBody>
          <a:bodyPr/>
          <a:lstStyle/>
          <a:p>
            <a:endParaRPr lang="en-US"/>
          </a:p>
        </p:txBody>
      </p:sp>
      <p:sp>
        <p:nvSpPr>
          <p:cNvPr id="18" name="Text 15"/>
          <p:cNvSpPr/>
          <p:nvPr/>
        </p:nvSpPr>
        <p:spPr>
          <a:xfrm>
            <a:off x="685800" y="3974771"/>
            <a:ext cx="257175" cy="257175"/>
          </a:xfrm>
          <a:prstGeom prst="rect">
            <a:avLst/>
          </a:prstGeom>
          <a:noFill/>
          <a:ln/>
        </p:spPr>
        <p:txBody>
          <a:bodyPr wrap="none" lIns="0" tIns="0" rIns="0" bIns="0" rtlCol="0" anchor="ctr">
            <a:spAutoFit/>
          </a:bodyPr>
          <a:lstStyle/>
          <a:p>
            <a:pPr marL="0" indent="0" algn="ctr">
              <a:buNone/>
            </a:pPr>
            <a:r>
              <a:rPr lang="en-US" sz="942" b="1" dirty="0">
                <a:solidFill>
                  <a:srgbClr val="FFFFFF"/>
                </a:solidFill>
                <a:latin typeface="Noto Sans" pitchFamily="34" charset="0"/>
                <a:ea typeface="Noto Sans" pitchFamily="34" charset="-122"/>
                <a:cs typeface="Noto Sans" pitchFamily="34" charset="-120"/>
              </a:rPr>
              <a:t>4</a:t>
            </a:r>
            <a:endParaRPr lang="en-US" sz="942" dirty="0"/>
          </a:p>
        </p:txBody>
      </p:sp>
      <p:sp>
        <p:nvSpPr>
          <p:cNvPr id="19" name="Text 16"/>
          <p:cNvSpPr/>
          <p:nvPr/>
        </p:nvSpPr>
        <p:spPr>
          <a:xfrm>
            <a:off x="1050131" y="3974771"/>
            <a:ext cx="3064669" cy="214313"/>
          </a:xfrm>
          <a:prstGeom prst="rect">
            <a:avLst/>
          </a:prstGeom>
          <a:noFill/>
          <a:ln/>
        </p:spPr>
        <p:txBody>
          <a:bodyPr wrap="none" lIns="0" tIns="0" rIns="0" bIns="0" rtlCol="0" anchor="ctr">
            <a:spAutoFit/>
          </a:bodyPr>
          <a:lstStyle/>
          <a:p>
            <a:pPr marL="0" indent="0">
              <a:buNone/>
            </a:pPr>
            <a:r>
              <a:rPr lang="en-US" sz="1046" b="1" dirty="0">
                <a:solidFill>
                  <a:srgbClr val="0077B5"/>
                </a:solidFill>
                <a:latin typeface="Noto Sans" pitchFamily="34" charset="0"/>
                <a:ea typeface="Noto Sans" pitchFamily="34" charset="-122"/>
                <a:cs typeface="Noto Sans" pitchFamily="34" charset="-120"/>
              </a:rPr>
              <a:t>Engage Before Connecting</a:t>
            </a:r>
            <a:endParaRPr lang="en-US" sz="1046" dirty="0"/>
          </a:p>
        </p:txBody>
      </p:sp>
      <p:sp>
        <p:nvSpPr>
          <p:cNvPr id="20" name="Text 17"/>
          <p:cNvSpPr/>
          <p:nvPr/>
        </p:nvSpPr>
        <p:spPr>
          <a:xfrm>
            <a:off x="1050131" y="4224803"/>
            <a:ext cx="3064669" cy="51435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Comment on posts, join the same groups, or follow the prospect's company before sending a connection request. </a:t>
            </a:r>
            <a:endParaRPr lang="en-US" sz="837" dirty="0"/>
          </a:p>
        </p:txBody>
      </p:sp>
      <p:sp>
        <p:nvSpPr>
          <p:cNvPr id="21" name="Shape 18"/>
          <p:cNvSpPr/>
          <p:nvPr/>
        </p:nvSpPr>
        <p:spPr>
          <a:xfrm>
            <a:off x="685800" y="4846309"/>
            <a:ext cx="257175" cy="257175"/>
          </a:xfrm>
          <a:prstGeom prst="ellipse">
            <a:avLst/>
          </a:prstGeom>
          <a:solidFill>
            <a:srgbClr val="0077B5"/>
          </a:solidFill>
          <a:ln/>
        </p:spPr>
        <p:txBody>
          <a:bodyPr/>
          <a:lstStyle/>
          <a:p>
            <a:endParaRPr lang="en-US"/>
          </a:p>
        </p:txBody>
      </p:sp>
      <p:sp>
        <p:nvSpPr>
          <p:cNvPr id="22" name="Text 19"/>
          <p:cNvSpPr/>
          <p:nvPr/>
        </p:nvSpPr>
        <p:spPr>
          <a:xfrm>
            <a:off x="685800" y="4846309"/>
            <a:ext cx="257175" cy="257175"/>
          </a:xfrm>
          <a:prstGeom prst="rect">
            <a:avLst/>
          </a:prstGeom>
          <a:noFill/>
          <a:ln/>
        </p:spPr>
        <p:txBody>
          <a:bodyPr wrap="none" lIns="0" tIns="0" rIns="0" bIns="0" rtlCol="0" anchor="ctr">
            <a:spAutoFit/>
          </a:bodyPr>
          <a:lstStyle/>
          <a:p>
            <a:pPr marL="0" indent="0" algn="ctr">
              <a:buNone/>
            </a:pPr>
            <a:r>
              <a:rPr lang="en-US" sz="942" b="1" dirty="0">
                <a:solidFill>
                  <a:srgbClr val="FFFFFF"/>
                </a:solidFill>
                <a:latin typeface="Noto Sans" pitchFamily="34" charset="0"/>
                <a:ea typeface="Noto Sans" pitchFamily="34" charset="-122"/>
                <a:cs typeface="Noto Sans" pitchFamily="34" charset="-120"/>
              </a:rPr>
              <a:t>5</a:t>
            </a:r>
            <a:endParaRPr lang="en-US" sz="942" dirty="0"/>
          </a:p>
        </p:txBody>
      </p:sp>
      <p:sp>
        <p:nvSpPr>
          <p:cNvPr id="23" name="Text 20"/>
          <p:cNvSpPr/>
          <p:nvPr/>
        </p:nvSpPr>
        <p:spPr>
          <a:xfrm>
            <a:off x="1050131" y="4846309"/>
            <a:ext cx="3064669" cy="214313"/>
          </a:xfrm>
          <a:prstGeom prst="rect">
            <a:avLst/>
          </a:prstGeom>
          <a:noFill/>
          <a:ln/>
        </p:spPr>
        <p:txBody>
          <a:bodyPr wrap="none" lIns="0" tIns="0" rIns="0" bIns="0" rtlCol="0" anchor="ctr">
            <a:spAutoFit/>
          </a:bodyPr>
          <a:lstStyle/>
          <a:p>
            <a:pPr marL="0" indent="0">
              <a:buNone/>
            </a:pPr>
            <a:r>
              <a:rPr lang="en-US" sz="1046" b="1" dirty="0">
                <a:solidFill>
                  <a:srgbClr val="0077B5"/>
                </a:solidFill>
                <a:latin typeface="Noto Sans" pitchFamily="34" charset="0"/>
                <a:ea typeface="Noto Sans" pitchFamily="34" charset="-122"/>
                <a:cs typeface="Noto Sans" pitchFamily="34" charset="-120"/>
              </a:rPr>
              <a:t>Personalize Each Request</a:t>
            </a:r>
            <a:endParaRPr lang="en-US" sz="1046" dirty="0"/>
          </a:p>
        </p:txBody>
      </p:sp>
      <p:sp>
        <p:nvSpPr>
          <p:cNvPr id="24" name="Text 21"/>
          <p:cNvSpPr/>
          <p:nvPr/>
        </p:nvSpPr>
        <p:spPr>
          <a:xfrm>
            <a:off x="1050131" y="5096340"/>
            <a:ext cx="3064669" cy="51435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Mention common interests, content you both follow, or the specific reason for connecting. Avoid generic templates. </a:t>
            </a:r>
            <a:endParaRPr lang="en-US" sz="837" dirty="0"/>
          </a:p>
        </p:txBody>
      </p:sp>
      <p:pic>
        <p:nvPicPr>
          <p:cNvPr id="25" name="Image 1" descr="preencoded.png"/>
          <p:cNvPicPr>
            <a:picLocks noChangeAspect="1"/>
          </p:cNvPicPr>
          <p:nvPr/>
        </p:nvPicPr>
        <p:blipFill>
          <a:blip r:embed="rId4"/>
          <a:stretch>
            <a:fillRect/>
          </a:stretch>
        </p:blipFill>
        <p:spPr>
          <a:xfrm>
            <a:off x="4614863" y="1187286"/>
            <a:ext cx="3571875" cy="35718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817859"/>
          </a:xfrm>
          <a:prstGeom prst="rect">
            <a:avLst/>
          </a:prstGeom>
        </p:spPr>
      </p:pic>
      <p:sp>
        <p:nvSpPr>
          <p:cNvPr id="3" name="Text 0"/>
          <p:cNvSpPr/>
          <p:nvPr/>
        </p:nvSpPr>
        <p:spPr>
          <a:xfrm>
            <a:off x="685800" y="228600"/>
            <a:ext cx="3429000" cy="617209"/>
          </a:xfrm>
          <a:prstGeom prst="rect">
            <a:avLst/>
          </a:prstGeom>
          <a:noFill/>
          <a:ln/>
        </p:spPr>
        <p:txBody>
          <a:bodyPr wrap="square" lIns="0" tIns="0" rIns="0" bIns="0" rtlCol="0" anchor="ctr">
            <a:spAutoFit/>
          </a:bodyPr>
          <a:lstStyle/>
          <a:p>
            <a:pPr marL="0" indent="0">
              <a:buNone/>
            </a:pPr>
            <a:r>
              <a:rPr lang="en-US" sz="2025" b="1" dirty="0">
                <a:solidFill>
                  <a:srgbClr val="0077B5"/>
                </a:solidFill>
                <a:latin typeface="Montserrat" pitchFamily="34" charset="0"/>
                <a:ea typeface="Montserrat" pitchFamily="34" charset="-122"/>
                <a:cs typeface="Montserrat" pitchFamily="34" charset="-120"/>
              </a:rPr>
              <a:t>The Initial Approach That Works</a:t>
            </a:r>
            <a:endParaRPr lang="en-US" sz="2025" dirty="0"/>
          </a:p>
        </p:txBody>
      </p:sp>
      <p:sp>
        <p:nvSpPr>
          <p:cNvPr id="4" name="Text 1"/>
          <p:cNvSpPr/>
          <p:nvPr/>
        </p:nvSpPr>
        <p:spPr>
          <a:xfrm>
            <a:off x="685800" y="902959"/>
            <a:ext cx="3429000" cy="514350"/>
          </a:xfrm>
          <a:prstGeom prst="rect">
            <a:avLst/>
          </a:prstGeom>
          <a:noFill/>
          <a:ln/>
        </p:spPr>
        <p:txBody>
          <a:bodyPr wrap="square" lIns="0" tIns="0" rIns="0" bIns="0" rtlCol="0" anchor="ctr">
            <a:spAutoFit/>
          </a:bodyPr>
          <a:lstStyle/>
          <a:p>
            <a:pPr marL="0" indent="0">
              <a:buNone/>
            </a:pPr>
            <a:r>
              <a:rPr lang="en-US" sz="1350" b="1" dirty="0">
                <a:solidFill>
                  <a:srgbClr val="004471"/>
                </a:solidFill>
                <a:latin typeface="Montserrat" pitchFamily="34" charset="0"/>
                <a:ea typeface="Montserrat" pitchFamily="34" charset="-122"/>
                <a:cs typeface="Montserrat" pitchFamily="34" charset="-120"/>
              </a:rPr>
              <a:t>Techniques for first contact that generate responses</a:t>
            </a:r>
            <a:endParaRPr lang="en-US" sz="1350" dirty="0"/>
          </a:p>
        </p:txBody>
      </p:sp>
      <p:sp>
        <p:nvSpPr>
          <p:cNvPr id="5" name="Shape 2"/>
          <p:cNvSpPr/>
          <p:nvPr/>
        </p:nvSpPr>
        <p:spPr>
          <a:xfrm>
            <a:off x="685800" y="1595903"/>
            <a:ext cx="214313" cy="214313"/>
          </a:xfrm>
          <a:prstGeom prst="ellipse">
            <a:avLst/>
          </a:prstGeom>
          <a:solidFill>
            <a:srgbClr val="0077B5"/>
          </a:solidFill>
          <a:ln/>
        </p:spPr>
        <p:txBody>
          <a:bodyPr/>
          <a:lstStyle/>
          <a:p>
            <a:endParaRPr lang="en-US"/>
          </a:p>
        </p:txBody>
      </p:sp>
      <p:pic>
        <p:nvPicPr>
          <p:cNvPr id="6" name="Image 1" descr="preencoded.png"/>
          <p:cNvPicPr>
            <a:picLocks noChangeAspect="1"/>
          </p:cNvPicPr>
          <p:nvPr/>
        </p:nvPicPr>
        <p:blipFill>
          <a:blip r:embed="rId4"/>
          <a:stretch>
            <a:fillRect/>
          </a:stretch>
        </p:blipFill>
        <p:spPr>
          <a:xfrm>
            <a:off x="735806" y="1645909"/>
            <a:ext cx="114300" cy="114300"/>
          </a:xfrm>
          <a:prstGeom prst="rect">
            <a:avLst/>
          </a:prstGeom>
        </p:spPr>
      </p:pic>
      <p:sp>
        <p:nvSpPr>
          <p:cNvPr id="7" name="Text 3"/>
          <p:cNvSpPr/>
          <p:nvPr/>
        </p:nvSpPr>
        <p:spPr>
          <a:xfrm>
            <a:off x="985838" y="1538753"/>
            <a:ext cx="819550" cy="155377"/>
          </a:xfrm>
          <a:prstGeom prst="rect">
            <a:avLst/>
          </a:prstGeom>
          <a:noFill/>
          <a:ln/>
        </p:spPr>
        <p:txBody>
          <a:bodyPr wrap="none" lIns="0" tIns="0" rIns="0" bIns="0" rtlCol="0" anchor="ctr">
            <a:spAutoFit/>
          </a:bodyPr>
          <a:lstStyle/>
          <a:p>
            <a:pPr marL="0" indent="0">
              <a:buNone/>
            </a:pPr>
            <a:r>
              <a:rPr lang="en-US" sz="837" b="1" dirty="0">
                <a:solidFill>
                  <a:srgbClr val="333333"/>
                </a:solidFill>
                <a:latin typeface="Noto Sans" pitchFamily="34" charset="0"/>
                <a:ea typeface="Noto Sans" pitchFamily="34" charset="-122"/>
                <a:cs typeface="Noto Sans" pitchFamily="34" charset="-120"/>
              </a:rPr>
              <a:t>Research first:</a:t>
            </a:r>
            <a:endParaRPr lang="en-US" sz="837" dirty="0"/>
          </a:p>
        </p:txBody>
      </p:sp>
      <p:sp>
        <p:nvSpPr>
          <p:cNvPr id="8" name="Text 4"/>
          <p:cNvSpPr/>
          <p:nvPr/>
        </p:nvSpPr>
        <p:spPr>
          <a:xfrm>
            <a:off x="1805387" y="1538753"/>
            <a:ext cx="2086338" cy="155377"/>
          </a:xfrm>
          <a:prstGeom prst="rect">
            <a:avLst/>
          </a:prstGeom>
          <a:noFill/>
          <a:ln/>
        </p:spPr>
        <p:txBody>
          <a:bodyPr wrap="non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Mention something specific from their </a:t>
            </a:r>
            <a:endParaRPr lang="en-US" sz="837" dirty="0"/>
          </a:p>
        </p:txBody>
      </p:sp>
      <p:sp>
        <p:nvSpPr>
          <p:cNvPr id="9" name="Text 5"/>
          <p:cNvSpPr/>
          <p:nvPr/>
        </p:nvSpPr>
        <p:spPr>
          <a:xfrm>
            <a:off x="985838" y="1710203"/>
            <a:ext cx="1017175" cy="155377"/>
          </a:xfrm>
          <a:prstGeom prst="rect">
            <a:avLst/>
          </a:prstGeom>
          <a:noFill/>
          <a:ln/>
        </p:spPr>
        <p:txBody>
          <a:bodyPr wrap="non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profile or company </a:t>
            </a:r>
            <a:endParaRPr lang="en-US" sz="837" dirty="0"/>
          </a:p>
        </p:txBody>
      </p:sp>
      <p:sp>
        <p:nvSpPr>
          <p:cNvPr id="10" name="Shape 6"/>
          <p:cNvSpPr/>
          <p:nvPr/>
        </p:nvSpPr>
        <p:spPr>
          <a:xfrm>
            <a:off x="685800" y="1960234"/>
            <a:ext cx="214313" cy="214313"/>
          </a:xfrm>
          <a:prstGeom prst="ellipse">
            <a:avLst/>
          </a:prstGeom>
          <a:solidFill>
            <a:srgbClr val="0077B5"/>
          </a:solidFill>
          <a:ln/>
        </p:spPr>
        <p:txBody>
          <a:bodyPr/>
          <a:lstStyle/>
          <a:p>
            <a:endParaRPr lang="en-US"/>
          </a:p>
        </p:txBody>
      </p:sp>
      <p:pic>
        <p:nvPicPr>
          <p:cNvPr id="11" name="Image 2" descr="preencoded.png"/>
          <p:cNvPicPr>
            <a:picLocks noChangeAspect="1"/>
          </p:cNvPicPr>
          <p:nvPr/>
        </p:nvPicPr>
        <p:blipFill>
          <a:blip r:embed="rId5"/>
          <a:stretch>
            <a:fillRect/>
          </a:stretch>
        </p:blipFill>
        <p:spPr>
          <a:xfrm>
            <a:off x="735806" y="2010240"/>
            <a:ext cx="114300" cy="114300"/>
          </a:xfrm>
          <a:prstGeom prst="rect">
            <a:avLst/>
          </a:prstGeom>
        </p:spPr>
      </p:pic>
      <p:sp>
        <p:nvSpPr>
          <p:cNvPr id="12" name="Text 7"/>
          <p:cNvSpPr/>
          <p:nvPr/>
        </p:nvSpPr>
        <p:spPr>
          <a:xfrm>
            <a:off x="985838" y="1988809"/>
            <a:ext cx="682730" cy="155377"/>
          </a:xfrm>
          <a:prstGeom prst="rect">
            <a:avLst/>
          </a:prstGeom>
          <a:noFill/>
          <a:ln/>
        </p:spPr>
        <p:txBody>
          <a:bodyPr wrap="none" lIns="0" tIns="0" rIns="0" bIns="0" rtlCol="0" anchor="ctr">
            <a:spAutoFit/>
          </a:bodyPr>
          <a:lstStyle/>
          <a:p>
            <a:pPr marL="0" indent="0">
              <a:buNone/>
            </a:pPr>
            <a:r>
              <a:rPr lang="en-US" sz="837" b="1" dirty="0">
                <a:solidFill>
                  <a:srgbClr val="333333"/>
                </a:solidFill>
                <a:latin typeface="Noto Sans" pitchFamily="34" charset="0"/>
                <a:ea typeface="Noto Sans" pitchFamily="34" charset="-122"/>
                <a:cs typeface="Noto Sans" pitchFamily="34" charset="-120"/>
              </a:rPr>
              <a:t>Be relevant:</a:t>
            </a:r>
            <a:endParaRPr lang="en-US" sz="837" dirty="0"/>
          </a:p>
        </p:txBody>
      </p:sp>
      <p:sp>
        <p:nvSpPr>
          <p:cNvPr id="13" name="Text 8"/>
          <p:cNvSpPr/>
          <p:nvPr/>
        </p:nvSpPr>
        <p:spPr>
          <a:xfrm>
            <a:off x="1668568" y="1988809"/>
            <a:ext cx="2310919" cy="155377"/>
          </a:xfrm>
          <a:prstGeom prst="rect">
            <a:avLst/>
          </a:prstGeom>
          <a:noFill/>
          <a:ln/>
        </p:spPr>
        <p:txBody>
          <a:bodyPr wrap="non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Connect to the prospect's current moment </a:t>
            </a:r>
            <a:endParaRPr lang="en-US" sz="837" dirty="0"/>
          </a:p>
        </p:txBody>
      </p:sp>
      <p:sp>
        <p:nvSpPr>
          <p:cNvPr id="14" name="Shape 9"/>
          <p:cNvSpPr/>
          <p:nvPr/>
        </p:nvSpPr>
        <p:spPr>
          <a:xfrm>
            <a:off x="685800" y="2324565"/>
            <a:ext cx="214313" cy="214313"/>
          </a:xfrm>
          <a:prstGeom prst="ellipse">
            <a:avLst/>
          </a:prstGeom>
          <a:solidFill>
            <a:srgbClr val="0077B5"/>
          </a:solidFill>
          <a:ln/>
        </p:spPr>
        <p:txBody>
          <a:bodyPr/>
          <a:lstStyle/>
          <a:p>
            <a:endParaRPr lang="en-US"/>
          </a:p>
        </p:txBody>
      </p:sp>
      <p:pic>
        <p:nvPicPr>
          <p:cNvPr id="15" name="Image 3" descr="preencoded.png"/>
          <p:cNvPicPr>
            <a:picLocks noChangeAspect="1"/>
          </p:cNvPicPr>
          <p:nvPr/>
        </p:nvPicPr>
        <p:blipFill>
          <a:blip r:embed="rId6"/>
          <a:stretch>
            <a:fillRect/>
          </a:stretch>
        </p:blipFill>
        <p:spPr>
          <a:xfrm>
            <a:off x="756345" y="2374571"/>
            <a:ext cx="73223" cy="114300"/>
          </a:xfrm>
          <a:prstGeom prst="rect">
            <a:avLst/>
          </a:prstGeom>
        </p:spPr>
      </p:pic>
      <p:sp>
        <p:nvSpPr>
          <p:cNvPr id="16" name="Text 10"/>
          <p:cNvSpPr/>
          <p:nvPr/>
        </p:nvSpPr>
        <p:spPr>
          <a:xfrm>
            <a:off x="985838" y="2267415"/>
            <a:ext cx="869724" cy="155377"/>
          </a:xfrm>
          <a:prstGeom prst="rect">
            <a:avLst/>
          </a:prstGeom>
          <a:noFill/>
          <a:ln/>
        </p:spPr>
        <p:txBody>
          <a:bodyPr wrap="none" lIns="0" tIns="0" rIns="0" bIns="0" rtlCol="0" anchor="ctr">
            <a:spAutoFit/>
          </a:bodyPr>
          <a:lstStyle/>
          <a:p>
            <a:pPr marL="0" indent="0">
              <a:buNone/>
            </a:pPr>
            <a:r>
              <a:rPr lang="en-US" sz="837" b="1" dirty="0">
                <a:solidFill>
                  <a:srgbClr val="333333"/>
                </a:solidFill>
                <a:latin typeface="Noto Sans" pitchFamily="34" charset="0"/>
                <a:ea typeface="Noto Sans" pitchFamily="34" charset="-122"/>
                <a:cs typeface="Noto Sans" pitchFamily="34" charset="-120"/>
              </a:rPr>
              <a:t>Ask a question:</a:t>
            </a:r>
            <a:endParaRPr lang="en-US" sz="837" dirty="0"/>
          </a:p>
        </p:txBody>
      </p:sp>
      <p:sp>
        <p:nvSpPr>
          <p:cNvPr id="17" name="Text 11"/>
          <p:cNvSpPr/>
          <p:nvPr/>
        </p:nvSpPr>
        <p:spPr>
          <a:xfrm>
            <a:off x="1855561" y="2267415"/>
            <a:ext cx="1907577" cy="155377"/>
          </a:xfrm>
          <a:prstGeom prst="rect">
            <a:avLst/>
          </a:prstGeom>
          <a:noFill/>
          <a:ln/>
        </p:spPr>
        <p:txBody>
          <a:bodyPr wrap="non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Encourage response with a specific </a:t>
            </a:r>
            <a:endParaRPr lang="en-US" sz="837" dirty="0"/>
          </a:p>
        </p:txBody>
      </p:sp>
      <p:sp>
        <p:nvSpPr>
          <p:cNvPr id="18" name="Text 12"/>
          <p:cNvSpPr/>
          <p:nvPr/>
        </p:nvSpPr>
        <p:spPr>
          <a:xfrm>
            <a:off x="985838" y="2438865"/>
            <a:ext cx="470706" cy="155377"/>
          </a:xfrm>
          <a:prstGeom prst="rect">
            <a:avLst/>
          </a:prstGeom>
          <a:noFill/>
          <a:ln/>
        </p:spPr>
        <p:txBody>
          <a:bodyPr wrap="non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question </a:t>
            </a:r>
            <a:endParaRPr lang="en-US" sz="837" dirty="0"/>
          </a:p>
        </p:txBody>
      </p:sp>
      <p:sp>
        <p:nvSpPr>
          <p:cNvPr id="19" name="Shape 13"/>
          <p:cNvSpPr/>
          <p:nvPr/>
        </p:nvSpPr>
        <p:spPr>
          <a:xfrm>
            <a:off x="685800" y="2688896"/>
            <a:ext cx="214313" cy="214313"/>
          </a:xfrm>
          <a:prstGeom prst="ellipse">
            <a:avLst/>
          </a:prstGeom>
          <a:solidFill>
            <a:srgbClr val="0077B5"/>
          </a:solidFill>
          <a:ln/>
        </p:spPr>
        <p:txBody>
          <a:bodyPr/>
          <a:lstStyle/>
          <a:p>
            <a:endParaRPr lang="en-US"/>
          </a:p>
        </p:txBody>
      </p:sp>
      <p:pic>
        <p:nvPicPr>
          <p:cNvPr id="20" name="Image 4" descr="preencoded.png"/>
          <p:cNvPicPr>
            <a:picLocks noChangeAspect="1"/>
          </p:cNvPicPr>
          <p:nvPr/>
        </p:nvPicPr>
        <p:blipFill>
          <a:blip r:embed="rId7"/>
          <a:stretch>
            <a:fillRect/>
          </a:stretch>
        </p:blipFill>
        <p:spPr>
          <a:xfrm>
            <a:off x="735806" y="2738903"/>
            <a:ext cx="114300" cy="114300"/>
          </a:xfrm>
          <a:prstGeom prst="rect">
            <a:avLst/>
          </a:prstGeom>
        </p:spPr>
      </p:pic>
      <p:sp>
        <p:nvSpPr>
          <p:cNvPr id="21" name="Text 14"/>
          <p:cNvSpPr/>
          <p:nvPr/>
        </p:nvSpPr>
        <p:spPr>
          <a:xfrm>
            <a:off x="985838" y="2717471"/>
            <a:ext cx="629236" cy="155377"/>
          </a:xfrm>
          <a:prstGeom prst="rect">
            <a:avLst/>
          </a:prstGeom>
          <a:noFill/>
          <a:ln/>
        </p:spPr>
        <p:txBody>
          <a:bodyPr wrap="none" lIns="0" tIns="0" rIns="0" bIns="0" rtlCol="0" anchor="ctr">
            <a:spAutoFit/>
          </a:bodyPr>
          <a:lstStyle/>
          <a:p>
            <a:pPr marL="0" indent="0">
              <a:buNone/>
            </a:pPr>
            <a:r>
              <a:rPr lang="en-US" sz="837" b="1" dirty="0">
                <a:solidFill>
                  <a:srgbClr val="333333"/>
                </a:solidFill>
                <a:latin typeface="Noto Sans" pitchFamily="34" charset="0"/>
                <a:ea typeface="Noto Sans" pitchFamily="34" charset="-122"/>
                <a:cs typeface="Noto Sans" pitchFamily="34" charset="-120"/>
              </a:rPr>
              <a:t>Be concise:</a:t>
            </a:r>
            <a:endParaRPr lang="en-US" sz="837" dirty="0"/>
          </a:p>
        </p:txBody>
      </p:sp>
      <p:sp>
        <p:nvSpPr>
          <p:cNvPr id="22" name="Text 15"/>
          <p:cNvSpPr/>
          <p:nvPr/>
        </p:nvSpPr>
        <p:spPr>
          <a:xfrm>
            <a:off x="1615074" y="2717471"/>
            <a:ext cx="2402253" cy="155377"/>
          </a:xfrm>
          <a:prstGeom prst="rect">
            <a:avLst/>
          </a:prstGeom>
          <a:noFill/>
          <a:ln/>
        </p:spPr>
        <p:txBody>
          <a:bodyPr wrap="non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Limit to 300 characters (2-3 short sentences) </a:t>
            </a:r>
            <a:endParaRPr lang="en-US" sz="837" dirty="0"/>
          </a:p>
        </p:txBody>
      </p:sp>
      <p:sp>
        <p:nvSpPr>
          <p:cNvPr id="23" name="Shape 16"/>
          <p:cNvSpPr/>
          <p:nvPr/>
        </p:nvSpPr>
        <p:spPr>
          <a:xfrm>
            <a:off x="685800" y="3017509"/>
            <a:ext cx="3429000" cy="1143000"/>
          </a:xfrm>
          <a:prstGeom prst="rect">
            <a:avLst/>
          </a:prstGeom>
          <a:solidFill>
            <a:srgbClr val="F3F6F8"/>
          </a:solidFill>
          <a:ln/>
        </p:spPr>
        <p:txBody>
          <a:bodyPr/>
          <a:lstStyle/>
          <a:p>
            <a:endParaRPr lang="en-US"/>
          </a:p>
        </p:txBody>
      </p:sp>
      <p:sp>
        <p:nvSpPr>
          <p:cNvPr id="24" name="Shape 17"/>
          <p:cNvSpPr/>
          <p:nvPr/>
        </p:nvSpPr>
        <p:spPr>
          <a:xfrm>
            <a:off x="685800" y="3017509"/>
            <a:ext cx="28575" cy="1143000"/>
          </a:xfrm>
          <a:prstGeom prst="rect">
            <a:avLst/>
          </a:prstGeom>
          <a:solidFill>
            <a:srgbClr val="0077B5"/>
          </a:solidFill>
          <a:ln/>
        </p:spPr>
        <p:txBody>
          <a:bodyPr/>
          <a:lstStyle/>
          <a:p>
            <a:endParaRPr lang="en-US"/>
          </a:p>
        </p:txBody>
      </p:sp>
      <p:sp>
        <p:nvSpPr>
          <p:cNvPr id="25" name="Shape 18"/>
          <p:cNvSpPr/>
          <p:nvPr/>
        </p:nvSpPr>
        <p:spPr>
          <a:xfrm>
            <a:off x="828675" y="2946071"/>
            <a:ext cx="638556" cy="178594"/>
          </a:xfrm>
          <a:prstGeom prst="rect">
            <a:avLst/>
          </a:prstGeom>
          <a:solidFill>
            <a:srgbClr val="0077B5"/>
          </a:solidFill>
          <a:ln/>
        </p:spPr>
        <p:txBody>
          <a:bodyPr/>
          <a:lstStyle/>
          <a:p>
            <a:endParaRPr lang="en-US"/>
          </a:p>
        </p:txBody>
      </p:sp>
      <p:sp>
        <p:nvSpPr>
          <p:cNvPr id="26" name="Text 19"/>
          <p:cNvSpPr/>
          <p:nvPr/>
        </p:nvSpPr>
        <p:spPr>
          <a:xfrm>
            <a:off x="828675" y="2946071"/>
            <a:ext cx="638556" cy="178594"/>
          </a:xfrm>
          <a:prstGeom prst="rect">
            <a:avLst/>
          </a:prstGeom>
          <a:noFill/>
          <a:ln/>
        </p:spPr>
        <p:txBody>
          <a:bodyPr wrap="none" lIns="85090" tIns="17018" rIns="85090" bIns="17018" rtlCol="0" anchor="ctr">
            <a:spAutoFit/>
          </a:bodyPr>
          <a:lstStyle/>
          <a:p>
            <a:pPr marL="0" indent="0">
              <a:buNone/>
            </a:pPr>
            <a:r>
              <a:rPr lang="en-US" sz="732" b="1" dirty="0">
                <a:solidFill>
                  <a:srgbClr val="FFFFFF"/>
                </a:solidFill>
                <a:latin typeface="Noto Sans" pitchFamily="34" charset="0"/>
                <a:ea typeface="Noto Sans" pitchFamily="34" charset="-122"/>
                <a:cs typeface="Noto Sans" pitchFamily="34" charset="-120"/>
              </a:rPr>
              <a:t>EFFECTIVE</a:t>
            </a:r>
            <a:endParaRPr lang="en-US" sz="732" dirty="0"/>
          </a:p>
        </p:txBody>
      </p:sp>
      <p:sp>
        <p:nvSpPr>
          <p:cNvPr id="27" name="Text 20"/>
          <p:cNvSpPr/>
          <p:nvPr/>
        </p:nvSpPr>
        <p:spPr>
          <a:xfrm>
            <a:off x="828675" y="3160384"/>
            <a:ext cx="3143250" cy="85725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"Hi Sarah, I read your article on digital transformation in financial services. Your approach to process automation aligns with what we've been doing at XYZ. Would you be open to exchanging ideas about how we're solving legacy system integration challenges?" </a:t>
            </a:r>
            <a:endParaRPr lang="en-US" sz="837" dirty="0"/>
          </a:p>
        </p:txBody>
      </p:sp>
      <p:sp>
        <p:nvSpPr>
          <p:cNvPr id="28" name="Shape 21"/>
          <p:cNvSpPr/>
          <p:nvPr/>
        </p:nvSpPr>
        <p:spPr>
          <a:xfrm>
            <a:off x="685800" y="4303384"/>
            <a:ext cx="3429000" cy="1143000"/>
          </a:xfrm>
          <a:prstGeom prst="rect">
            <a:avLst/>
          </a:prstGeom>
          <a:solidFill>
            <a:srgbClr val="F3F6F8"/>
          </a:solidFill>
          <a:ln/>
        </p:spPr>
        <p:txBody>
          <a:bodyPr/>
          <a:lstStyle/>
          <a:p>
            <a:endParaRPr lang="en-US"/>
          </a:p>
        </p:txBody>
      </p:sp>
      <p:sp>
        <p:nvSpPr>
          <p:cNvPr id="29" name="Shape 22"/>
          <p:cNvSpPr/>
          <p:nvPr/>
        </p:nvSpPr>
        <p:spPr>
          <a:xfrm>
            <a:off x="685800" y="4303384"/>
            <a:ext cx="28575" cy="1143000"/>
          </a:xfrm>
          <a:prstGeom prst="rect">
            <a:avLst/>
          </a:prstGeom>
          <a:solidFill>
            <a:srgbClr val="E74C3C"/>
          </a:solidFill>
          <a:ln/>
        </p:spPr>
        <p:txBody>
          <a:bodyPr/>
          <a:lstStyle/>
          <a:p>
            <a:endParaRPr lang="en-US"/>
          </a:p>
        </p:txBody>
      </p:sp>
      <p:sp>
        <p:nvSpPr>
          <p:cNvPr id="30" name="Shape 23"/>
          <p:cNvSpPr/>
          <p:nvPr/>
        </p:nvSpPr>
        <p:spPr>
          <a:xfrm>
            <a:off x="828675" y="4231946"/>
            <a:ext cx="754866" cy="178594"/>
          </a:xfrm>
          <a:prstGeom prst="rect">
            <a:avLst/>
          </a:prstGeom>
          <a:solidFill>
            <a:srgbClr val="E74C3C"/>
          </a:solidFill>
          <a:ln/>
        </p:spPr>
        <p:txBody>
          <a:bodyPr/>
          <a:lstStyle/>
          <a:p>
            <a:endParaRPr lang="en-US"/>
          </a:p>
        </p:txBody>
      </p:sp>
      <p:sp>
        <p:nvSpPr>
          <p:cNvPr id="31" name="Text 24"/>
          <p:cNvSpPr/>
          <p:nvPr/>
        </p:nvSpPr>
        <p:spPr>
          <a:xfrm>
            <a:off x="828675" y="4231946"/>
            <a:ext cx="754866" cy="178594"/>
          </a:xfrm>
          <a:prstGeom prst="rect">
            <a:avLst/>
          </a:prstGeom>
          <a:noFill/>
          <a:ln/>
        </p:spPr>
        <p:txBody>
          <a:bodyPr wrap="none" lIns="85090" tIns="17018" rIns="85090" bIns="17018" rtlCol="0" anchor="ctr">
            <a:spAutoFit/>
          </a:bodyPr>
          <a:lstStyle/>
          <a:p>
            <a:pPr marL="0" indent="0">
              <a:buNone/>
            </a:pPr>
            <a:r>
              <a:rPr lang="en-US" sz="732" b="1" dirty="0">
                <a:solidFill>
                  <a:srgbClr val="FFFFFF"/>
                </a:solidFill>
                <a:latin typeface="Noto Sans" pitchFamily="34" charset="0"/>
                <a:ea typeface="Noto Sans" pitchFamily="34" charset="-122"/>
                <a:cs typeface="Noto Sans" pitchFamily="34" charset="-120"/>
              </a:rPr>
              <a:t>INEFFECTIVE</a:t>
            </a:r>
            <a:endParaRPr lang="en-US" sz="732" dirty="0"/>
          </a:p>
        </p:txBody>
      </p:sp>
      <p:sp>
        <p:nvSpPr>
          <p:cNvPr id="32" name="Text 25"/>
          <p:cNvSpPr/>
          <p:nvPr/>
        </p:nvSpPr>
        <p:spPr>
          <a:xfrm>
            <a:off x="828675" y="4446259"/>
            <a:ext cx="3143250" cy="85725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"Hello, I'm a representative from XYZ company and we offer digital transformation solutions. We have the best prices in the market and would like to schedule a demo to show how we can help your company. When are you available?" </a:t>
            </a:r>
            <a:endParaRPr lang="en-US" sz="837" dirty="0"/>
          </a:p>
        </p:txBody>
      </p:sp>
      <p:pic>
        <p:nvPicPr>
          <p:cNvPr id="33" name="Image 5" descr="preencoded.png"/>
          <p:cNvPicPr>
            <a:picLocks noChangeAspect="1"/>
          </p:cNvPicPr>
          <p:nvPr/>
        </p:nvPicPr>
        <p:blipFill>
          <a:blip r:embed="rId8"/>
          <a:stretch>
            <a:fillRect/>
          </a:stretch>
        </p:blipFill>
        <p:spPr>
          <a:xfrm>
            <a:off x="4793456" y="1480179"/>
            <a:ext cx="3214688" cy="2857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Text 0"/>
          <p:cNvSpPr/>
          <p:nvPr/>
        </p:nvSpPr>
        <p:spPr>
          <a:xfrm>
            <a:off x="685800" y="259324"/>
            <a:ext cx="3429000" cy="617209"/>
          </a:xfrm>
          <a:prstGeom prst="rect">
            <a:avLst/>
          </a:prstGeom>
          <a:noFill/>
          <a:ln/>
        </p:spPr>
        <p:txBody>
          <a:bodyPr wrap="square" lIns="0" tIns="0" rIns="0" bIns="0" rtlCol="0" anchor="ctr">
            <a:spAutoFit/>
          </a:bodyPr>
          <a:lstStyle/>
          <a:p>
            <a:pPr marL="0" indent="0">
              <a:buNone/>
            </a:pPr>
            <a:r>
              <a:rPr lang="en-US" sz="2025" b="1" dirty="0">
                <a:solidFill>
                  <a:srgbClr val="0077B5"/>
                </a:solidFill>
                <a:latin typeface="Montserrat" pitchFamily="34" charset="0"/>
                <a:ea typeface="Montserrat" pitchFamily="34" charset="-122"/>
                <a:cs typeface="Montserrat" pitchFamily="34" charset="-120"/>
              </a:rPr>
              <a:t>Mastering Sales Navigator</a:t>
            </a:r>
            <a:endParaRPr lang="en-US" sz="2025" dirty="0"/>
          </a:p>
        </p:txBody>
      </p:sp>
      <p:sp>
        <p:nvSpPr>
          <p:cNvPr id="4" name="Text 1"/>
          <p:cNvSpPr/>
          <p:nvPr/>
        </p:nvSpPr>
        <p:spPr>
          <a:xfrm>
            <a:off x="685800" y="933683"/>
            <a:ext cx="3429000" cy="514350"/>
          </a:xfrm>
          <a:prstGeom prst="rect">
            <a:avLst/>
          </a:prstGeom>
          <a:noFill/>
          <a:ln/>
        </p:spPr>
        <p:txBody>
          <a:bodyPr wrap="square" lIns="0" tIns="0" rIns="0" bIns="0" rtlCol="0" anchor="ctr">
            <a:spAutoFit/>
          </a:bodyPr>
          <a:lstStyle/>
          <a:p>
            <a:pPr marL="0" indent="0">
              <a:buNone/>
            </a:pPr>
            <a:r>
              <a:rPr lang="en-US" sz="1350" b="1" dirty="0">
                <a:solidFill>
                  <a:srgbClr val="004471"/>
                </a:solidFill>
                <a:latin typeface="Montserrat" pitchFamily="34" charset="0"/>
                <a:ea typeface="Montserrat" pitchFamily="34" charset="-122"/>
                <a:cs typeface="Montserrat" pitchFamily="34" charset="-120"/>
              </a:rPr>
              <a:t>Advanced tools for effective prospecting</a:t>
            </a:r>
            <a:endParaRPr lang="en-US" sz="1350" dirty="0"/>
          </a:p>
        </p:txBody>
      </p:sp>
      <p:sp>
        <p:nvSpPr>
          <p:cNvPr id="5" name="Shape 2"/>
          <p:cNvSpPr/>
          <p:nvPr/>
        </p:nvSpPr>
        <p:spPr>
          <a:xfrm>
            <a:off x="685800" y="1562333"/>
            <a:ext cx="257175" cy="257175"/>
          </a:xfrm>
          <a:prstGeom prst="ellipse">
            <a:avLst/>
          </a:prstGeom>
          <a:solidFill>
            <a:srgbClr val="0077B5"/>
          </a:solidFill>
          <a:ln/>
        </p:spPr>
        <p:txBody>
          <a:bodyPr/>
          <a:lstStyle/>
          <a:p>
            <a:endParaRPr lang="en-US"/>
          </a:p>
        </p:txBody>
      </p:sp>
      <p:pic>
        <p:nvPicPr>
          <p:cNvPr id="6" name="Image 1" descr="preencoded.png"/>
          <p:cNvPicPr>
            <a:picLocks noChangeAspect="1"/>
          </p:cNvPicPr>
          <p:nvPr/>
        </p:nvPicPr>
        <p:blipFill>
          <a:blip r:embed="rId4"/>
          <a:stretch>
            <a:fillRect/>
          </a:stretch>
        </p:blipFill>
        <p:spPr>
          <a:xfrm>
            <a:off x="757238" y="1633770"/>
            <a:ext cx="114300" cy="114300"/>
          </a:xfrm>
          <a:prstGeom prst="rect">
            <a:avLst/>
          </a:prstGeom>
        </p:spPr>
      </p:pic>
      <p:sp>
        <p:nvSpPr>
          <p:cNvPr id="7" name="Text 3"/>
          <p:cNvSpPr/>
          <p:nvPr/>
        </p:nvSpPr>
        <p:spPr>
          <a:xfrm>
            <a:off x="1050131" y="1562333"/>
            <a:ext cx="3064669"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Advanced Search</a:t>
            </a:r>
            <a:endParaRPr lang="en-US" sz="942" dirty="0"/>
          </a:p>
        </p:txBody>
      </p:sp>
      <p:sp>
        <p:nvSpPr>
          <p:cNvPr id="8" name="Text 4"/>
          <p:cNvSpPr/>
          <p:nvPr/>
        </p:nvSpPr>
        <p:spPr>
          <a:xfrm>
            <a:off x="1050131" y="1783789"/>
            <a:ext cx="3064669"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Specific filters by job title, industry, company size, growth, and more. </a:t>
            </a:r>
            <a:endParaRPr lang="en-US" sz="837" dirty="0"/>
          </a:p>
        </p:txBody>
      </p:sp>
      <p:sp>
        <p:nvSpPr>
          <p:cNvPr id="9" name="Shape 5"/>
          <p:cNvSpPr/>
          <p:nvPr/>
        </p:nvSpPr>
        <p:spPr>
          <a:xfrm>
            <a:off x="685800" y="2226701"/>
            <a:ext cx="257175" cy="257175"/>
          </a:xfrm>
          <a:prstGeom prst="ellipse">
            <a:avLst/>
          </a:prstGeom>
          <a:solidFill>
            <a:srgbClr val="0077B5"/>
          </a:solidFill>
          <a:ln/>
        </p:spPr>
        <p:txBody>
          <a:bodyPr/>
          <a:lstStyle/>
          <a:p>
            <a:endParaRPr lang="en-US"/>
          </a:p>
        </p:txBody>
      </p:sp>
      <p:pic>
        <p:nvPicPr>
          <p:cNvPr id="10" name="Image 2" descr="preencoded.png"/>
          <p:cNvPicPr>
            <a:picLocks noChangeAspect="1"/>
          </p:cNvPicPr>
          <p:nvPr/>
        </p:nvPicPr>
        <p:blipFill>
          <a:blip r:embed="rId5"/>
          <a:stretch>
            <a:fillRect/>
          </a:stretch>
        </p:blipFill>
        <p:spPr>
          <a:xfrm>
            <a:off x="764381" y="2298139"/>
            <a:ext cx="100013" cy="114300"/>
          </a:xfrm>
          <a:prstGeom prst="rect">
            <a:avLst/>
          </a:prstGeom>
        </p:spPr>
      </p:pic>
      <p:sp>
        <p:nvSpPr>
          <p:cNvPr id="11" name="Text 6"/>
          <p:cNvSpPr/>
          <p:nvPr/>
        </p:nvSpPr>
        <p:spPr>
          <a:xfrm>
            <a:off x="1050131" y="2226701"/>
            <a:ext cx="3064669"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Saved Leads</a:t>
            </a:r>
            <a:endParaRPr lang="en-US" sz="942" dirty="0"/>
          </a:p>
        </p:txBody>
      </p:sp>
      <p:sp>
        <p:nvSpPr>
          <p:cNvPr id="12" name="Text 7"/>
          <p:cNvSpPr/>
          <p:nvPr/>
        </p:nvSpPr>
        <p:spPr>
          <a:xfrm>
            <a:off x="1050131" y="2448158"/>
            <a:ext cx="3064669"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Organize prospects into custom lists and receive alerts about profile changes. </a:t>
            </a:r>
            <a:endParaRPr lang="en-US" sz="837" dirty="0"/>
          </a:p>
        </p:txBody>
      </p:sp>
      <p:sp>
        <p:nvSpPr>
          <p:cNvPr id="13" name="Shape 8"/>
          <p:cNvSpPr/>
          <p:nvPr/>
        </p:nvSpPr>
        <p:spPr>
          <a:xfrm>
            <a:off x="685800" y="2891070"/>
            <a:ext cx="257175" cy="257175"/>
          </a:xfrm>
          <a:prstGeom prst="ellipse">
            <a:avLst/>
          </a:prstGeom>
          <a:solidFill>
            <a:srgbClr val="0077B5"/>
          </a:solidFill>
          <a:ln/>
        </p:spPr>
        <p:txBody>
          <a:bodyPr/>
          <a:lstStyle/>
          <a:p>
            <a:endParaRPr lang="en-US"/>
          </a:p>
        </p:txBody>
      </p:sp>
      <p:pic>
        <p:nvPicPr>
          <p:cNvPr id="14" name="Image 3" descr="preencoded.png"/>
          <p:cNvPicPr>
            <a:picLocks noChangeAspect="1"/>
          </p:cNvPicPr>
          <p:nvPr/>
        </p:nvPicPr>
        <p:blipFill>
          <a:blip r:embed="rId6"/>
          <a:stretch>
            <a:fillRect/>
          </a:stretch>
        </p:blipFill>
        <p:spPr>
          <a:xfrm>
            <a:off x="764381" y="2962508"/>
            <a:ext cx="100013" cy="114300"/>
          </a:xfrm>
          <a:prstGeom prst="rect">
            <a:avLst/>
          </a:prstGeom>
        </p:spPr>
      </p:pic>
      <p:sp>
        <p:nvSpPr>
          <p:cNvPr id="15" name="Text 9"/>
          <p:cNvSpPr/>
          <p:nvPr/>
        </p:nvSpPr>
        <p:spPr>
          <a:xfrm>
            <a:off x="1050131" y="2891070"/>
            <a:ext cx="3064669"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Custom Alerts</a:t>
            </a:r>
            <a:endParaRPr lang="en-US" sz="942" dirty="0"/>
          </a:p>
        </p:txBody>
      </p:sp>
      <p:sp>
        <p:nvSpPr>
          <p:cNvPr id="16" name="Text 10"/>
          <p:cNvSpPr/>
          <p:nvPr/>
        </p:nvSpPr>
        <p:spPr>
          <a:xfrm>
            <a:off x="1050131" y="3112526"/>
            <a:ext cx="3064669"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Notifications about job changes, work anniversaries, and other contact opportunities. </a:t>
            </a:r>
            <a:endParaRPr lang="en-US" sz="837" dirty="0"/>
          </a:p>
        </p:txBody>
      </p:sp>
      <p:sp>
        <p:nvSpPr>
          <p:cNvPr id="17" name="Shape 11"/>
          <p:cNvSpPr/>
          <p:nvPr/>
        </p:nvSpPr>
        <p:spPr>
          <a:xfrm>
            <a:off x="685800" y="3555439"/>
            <a:ext cx="257175" cy="257175"/>
          </a:xfrm>
          <a:prstGeom prst="ellipse">
            <a:avLst/>
          </a:prstGeom>
          <a:solidFill>
            <a:srgbClr val="0077B5"/>
          </a:solidFill>
          <a:ln/>
        </p:spPr>
        <p:txBody>
          <a:bodyPr/>
          <a:lstStyle/>
          <a:p>
            <a:endParaRPr lang="en-US"/>
          </a:p>
        </p:txBody>
      </p:sp>
      <p:pic>
        <p:nvPicPr>
          <p:cNvPr id="18" name="Image 4" descr="preencoded.png"/>
          <p:cNvPicPr>
            <a:picLocks noChangeAspect="1"/>
          </p:cNvPicPr>
          <p:nvPr/>
        </p:nvPicPr>
        <p:blipFill>
          <a:blip r:embed="rId7"/>
          <a:stretch>
            <a:fillRect/>
          </a:stretch>
        </p:blipFill>
        <p:spPr>
          <a:xfrm>
            <a:off x="757238" y="3626876"/>
            <a:ext cx="114300" cy="114300"/>
          </a:xfrm>
          <a:prstGeom prst="rect">
            <a:avLst/>
          </a:prstGeom>
        </p:spPr>
      </p:pic>
      <p:sp>
        <p:nvSpPr>
          <p:cNvPr id="19" name="Text 12"/>
          <p:cNvSpPr/>
          <p:nvPr/>
        </p:nvSpPr>
        <p:spPr>
          <a:xfrm>
            <a:off x="1050131" y="3555439"/>
            <a:ext cx="3064669"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Company Insights</a:t>
            </a:r>
            <a:endParaRPr lang="en-US" sz="942" dirty="0"/>
          </a:p>
        </p:txBody>
      </p:sp>
      <p:sp>
        <p:nvSpPr>
          <p:cNvPr id="20" name="Text 13"/>
          <p:cNvSpPr/>
          <p:nvPr/>
        </p:nvSpPr>
        <p:spPr>
          <a:xfrm>
            <a:off x="1050131" y="3776895"/>
            <a:ext cx="3064669"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Data on growth, hiring, and organizational changes to identify ideal approach timing. </a:t>
            </a:r>
            <a:endParaRPr lang="en-US" sz="837" dirty="0"/>
          </a:p>
        </p:txBody>
      </p:sp>
      <p:sp>
        <p:nvSpPr>
          <p:cNvPr id="21" name="Shape 14"/>
          <p:cNvSpPr/>
          <p:nvPr/>
        </p:nvSpPr>
        <p:spPr>
          <a:xfrm>
            <a:off x="685800" y="4219808"/>
            <a:ext cx="257175" cy="257175"/>
          </a:xfrm>
          <a:prstGeom prst="ellipse">
            <a:avLst/>
          </a:prstGeom>
          <a:solidFill>
            <a:srgbClr val="0077B5"/>
          </a:solidFill>
          <a:ln/>
        </p:spPr>
        <p:txBody>
          <a:bodyPr/>
          <a:lstStyle/>
          <a:p>
            <a:endParaRPr lang="en-US"/>
          </a:p>
        </p:txBody>
      </p:sp>
      <p:pic>
        <p:nvPicPr>
          <p:cNvPr id="22" name="Image 5" descr="preencoded.png"/>
          <p:cNvPicPr>
            <a:picLocks noChangeAspect="1"/>
          </p:cNvPicPr>
          <p:nvPr/>
        </p:nvPicPr>
        <p:blipFill>
          <a:blip r:embed="rId8"/>
          <a:stretch>
            <a:fillRect/>
          </a:stretch>
        </p:blipFill>
        <p:spPr>
          <a:xfrm>
            <a:off x="742950" y="4291245"/>
            <a:ext cx="142875" cy="114300"/>
          </a:xfrm>
          <a:prstGeom prst="rect">
            <a:avLst/>
          </a:prstGeom>
        </p:spPr>
      </p:pic>
      <p:sp>
        <p:nvSpPr>
          <p:cNvPr id="23" name="Text 15"/>
          <p:cNvSpPr/>
          <p:nvPr/>
        </p:nvSpPr>
        <p:spPr>
          <a:xfrm>
            <a:off x="1050131" y="4219808"/>
            <a:ext cx="3064669"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TeamLink</a:t>
            </a:r>
            <a:endParaRPr lang="en-US" sz="942" dirty="0"/>
          </a:p>
        </p:txBody>
      </p:sp>
      <p:sp>
        <p:nvSpPr>
          <p:cNvPr id="24" name="Text 16"/>
          <p:cNvSpPr/>
          <p:nvPr/>
        </p:nvSpPr>
        <p:spPr>
          <a:xfrm>
            <a:off x="1050131" y="4441264"/>
            <a:ext cx="3064669"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Discover mutual connections with your team to facilitate introductions and referrals. </a:t>
            </a:r>
            <a:endParaRPr lang="en-US" sz="837" dirty="0"/>
          </a:p>
        </p:txBody>
      </p:sp>
      <p:pic>
        <p:nvPicPr>
          <p:cNvPr id="25" name="Image 6" descr="preencoded.png"/>
          <p:cNvPicPr>
            <a:picLocks noChangeAspect="1"/>
          </p:cNvPicPr>
          <p:nvPr/>
        </p:nvPicPr>
        <p:blipFill>
          <a:blip r:embed="rId9"/>
          <a:stretch>
            <a:fillRect/>
          </a:stretch>
        </p:blipFill>
        <p:spPr>
          <a:xfrm>
            <a:off x="4614863" y="1143000"/>
            <a:ext cx="3571875" cy="2857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267790"/>
          </a:xfrm>
          <a:prstGeom prst="rect">
            <a:avLst/>
          </a:prstGeom>
        </p:spPr>
      </p:pic>
      <p:sp>
        <p:nvSpPr>
          <p:cNvPr id="3" name="Text 0"/>
          <p:cNvSpPr/>
          <p:nvPr/>
        </p:nvSpPr>
        <p:spPr>
          <a:xfrm>
            <a:off x="685800" y="228600"/>
            <a:ext cx="3429000" cy="617209"/>
          </a:xfrm>
          <a:prstGeom prst="rect">
            <a:avLst/>
          </a:prstGeom>
          <a:noFill/>
          <a:ln/>
        </p:spPr>
        <p:txBody>
          <a:bodyPr wrap="square" lIns="0" tIns="0" rIns="0" bIns="0" rtlCol="0" anchor="ctr">
            <a:spAutoFit/>
          </a:bodyPr>
          <a:lstStyle/>
          <a:p>
            <a:pPr marL="0" indent="0">
              <a:buNone/>
            </a:pPr>
            <a:r>
              <a:rPr lang="en-US" sz="2025" b="1" dirty="0">
                <a:solidFill>
                  <a:srgbClr val="0077B5"/>
                </a:solidFill>
                <a:latin typeface="Montserrat" pitchFamily="34" charset="0"/>
                <a:ea typeface="Montserrat" pitchFamily="34" charset="-122"/>
                <a:cs typeface="Montserrat" pitchFamily="34" charset="-120"/>
              </a:rPr>
              <a:t>Strategic Content and Engagement</a:t>
            </a:r>
            <a:endParaRPr lang="en-US" sz="2025" dirty="0"/>
          </a:p>
        </p:txBody>
      </p:sp>
      <p:sp>
        <p:nvSpPr>
          <p:cNvPr id="4" name="Text 1"/>
          <p:cNvSpPr/>
          <p:nvPr/>
        </p:nvSpPr>
        <p:spPr>
          <a:xfrm>
            <a:off x="685800" y="902959"/>
            <a:ext cx="3429000" cy="257175"/>
          </a:xfrm>
          <a:prstGeom prst="rect">
            <a:avLst/>
          </a:prstGeom>
          <a:noFill/>
          <a:ln/>
        </p:spPr>
        <p:txBody>
          <a:bodyPr wrap="none" lIns="0" tIns="0" rIns="0" bIns="0" rtlCol="0" anchor="ctr">
            <a:spAutoFit/>
          </a:bodyPr>
          <a:lstStyle/>
          <a:p>
            <a:pPr marL="0" indent="0">
              <a:buNone/>
            </a:pPr>
            <a:r>
              <a:rPr lang="en-US" sz="1350" b="1" dirty="0">
                <a:solidFill>
                  <a:srgbClr val="004471"/>
                </a:solidFill>
                <a:latin typeface="Montserrat" pitchFamily="34" charset="0"/>
                <a:ea typeface="Montserrat" pitchFamily="34" charset="-122"/>
                <a:cs typeface="Montserrat" pitchFamily="34" charset="-120"/>
              </a:rPr>
              <a:t>Attract prospects with relevant content</a:t>
            </a:r>
            <a:endParaRPr lang="en-US" sz="1350" dirty="0"/>
          </a:p>
        </p:txBody>
      </p:sp>
      <p:sp>
        <p:nvSpPr>
          <p:cNvPr id="5" name="Shape 2"/>
          <p:cNvSpPr/>
          <p:nvPr/>
        </p:nvSpPr>
        <p:spPr>
          <a:xfrm>
            <a:off x="685800" y="1274434"/>
            <a:ext cx="3429000" cy="564356"/>
          </a:xfrm>
          <a:prstGeom prst="rect">
            <a:avLst/>
          </a:prstGeom>
          <a:solidFill>
            <a:srgbClr val="F3F6F8"/>
          </a:solidFill>
          <a:ln/>
        </p:spPr>
        <p:txBody>
          <a:bodyPr/>
          <a:lstStyle/>
          <a:p>
            <a:endParaRPr lang="en-US"/>
          </a:p>
        </p:txBody>
      </p:sp>
      <p:sp>
        <p:nvSpPr>
          <p:cNvPr id="6" name="Shape 3"/>
          <p:cNvSpPr/>
          <p:nvPr/>
        </p:nvSpPr>
        <p:spPr>
          <a:xfrm>
            <a:off x="771525" y="1428024"/>
            <a:ext cx="257175" cy="257175"/>
          </a:xfrm>
          <a:prstGeom prst="ellipse">
            <a:avLst/>
          </a:prstGeom>
          <a:solidFill>
            <a:srgbClr val="0077B5"/>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857250" y="1499462"/>
            <a:ext cx="85725" cy="114300"/>
          </a:xfrm>
          <a:prstGeom prst="rect">
            <a:avLst/>
          </a:prstGeom>
        </p:spPr>
      </p:pic>
      <p:sp>
        <p:nvSpPr>
          <p:cNvPr id="8" name="Text 4"/>
          <p:cNvSpPr/>
          <p:nvPr/>
        </p:nvSpPr>
        <p:spPr>
          <a:xfrm>
            <a:off x="1114425" y="1360159"/>
            <a:ext cx="2914650"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Educational Posts</a:t>
            </a:r>
            <a:endParaRPr lang="en-US" sz="942" dirty="0"/>
          </a:p>
        </p:txBody>
      </p:sp>
      <p:sp>
        <p:nvSpPr>
          <p:cNvPr id="9" name="Text 5"/>
          <p:cNvSpPr/>
          <p:nvPr/>
        </p:nvSpPr>
        <p:spPr>
          <a:xfrm>
            <a:off x="1114425" y="1581615"/>
            <a:ext cx="2914650" cy="171450"/>
          </a:xfrm>
          <a:prstGeom prst="rect">
            <a:avLst/>
          </a:prstGeom>
          <a:noFill/>
          <a:ln/>
        </p:spPr>
        <p:txBody>
          <a:bodyPr wrap="non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Share industry insights and practical tips. </a:t>
            </a:r>
            <a:endParaRPr lang="en-US" sz="837" dirty="0"/>
          </a:p>
        </p:txBody>
      </p:sp>
      <p:sp>
        <p:nvSpPr>
          <p:cNvPr id="10" name="Shape 6"/>
          <p:cNvSpPr/>
          <p:nvPr/>
        </p:nvSpPr>
        <p:spPr>
          <a:xfrm>
            <a:off x="685800" y="1924515"/>
            <a:ext cx="3429000" cy="564356"/>
          </a:xfrm>
          <a:prstGeom prst="rect">
            <a:avLst/>
          </a:prstGeom>
          <a:solidFill>
            <a:srgbClr val="F3F6F8"/>
          </a:solidFill>
          <a:ln/>
        </p:spPr>
        <p:txBody>
          <a:bodyPr/>
          <a:lstStyle/>
          <a:p>
            <a:endParaRPr lang="en-US"/>
          </a:p>
        </p:txBody>
      </p:sp>
      <p:sp>
        <p:nvSpPr>
          <p:cNvPr id="11" name="Shape 7"/>
          <p:cNvSpPr/>
          <p:nvPr/>
        </p:nvSpPr>
        <p:spPr>
          <a:xfrm>
            <a:off x="771525" y="2078106"/>
            <a:ext cx="257175" cy="257175"/>
          </a:xfrm>
          <a:prstGeom prst="ellipse">
            <a:avLst/>
          </a:prstGeom>
          <a:solidFill>
            <a:srgbClr val="0077B5"/>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42963" y="2149543"/>
            <a:ext cx="114300" cy="114300"/>
          </a:xfrm>
          <a:prstGeom prst="rect">
            <a:avLst/>
          </a:prstGeom>
        </p:spPr>
      </p:pic>
      <p:sp>
        <p:nvSpPr>
          <p:cNvPr id="13" name="Text 8"/>
          <p:cNvSpPr/>
          <p:nvPr/>
        </p:nvSpPr>
        <p:spPr>
          <a:xfrm>
            <a:off x="1114425" y="2010240"/>
            <a:ext cx="2914650"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Success Stories</a:t>
            </a:r>
            <a:endParaRPr lang="en-US" sz="942" dirty="0"/>
          </a:p>
        </p:txBody>
      </p:sp>
      <p:sp>
        <p:nvSpPr>
          <p:cNvPr id="14" name="Text 9"/>
          <p:cNvSpPr/>
          <p:nvPr/>
        </p:nvSpPr>
        <p:spPr>
          <a:xfrm>
            <a:off x="1114425" y="2231696"/>
            <a:ext cx="2914650" cy="171450"/>
          </a:xfrm>
          <a:prstGeom prst="rect">
            <a:avLst/>
          </a:prstGeom>
          <a:noFill/>
          <a:ln/>
        </p:spPr>
        <p:txBody>
          <a:bodyPr wrap="non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Share concrete results and testimonials. </a:t>
            </a:r>
            <a:endParaRPr lang="en-US" sz="837" dirty="0"/>
          </a:p>
        </p:txBody>
      </p:sp>
      <p:sp>
        <p:nvSpPr>
          <p:cNvPr id="15" name="Shape 10"/>
          <p:cNvSpPr/>
          <p:nvPr/>
        </p:nvSpPr>
        <p:spPr>
          <a:xfrm>
            <a:off x="685800" y="2574596"/>
            <a:ext cx="3429000" cy="564356"/>
          </a:xfrm>
          <a:prstGeom prst="rect">
            <a:avLst/>
          </a:prstGeom>
          <a:solidFill>
            <a:srgbClr val="F3F6F8"/>
          </a:solidFill>
          <a:ln/>
        </p:spPr>
        <p:txBody>
          <a:bodyPr/>
          <a:lstStyle/>
          <a:p>
            <a:endParaRPr lang="en-US"/>
          </a:p>
        </p:txBody>
      </p:sp>
      <p:sp>
        <p:nvSpPr>
          <p:cNvPr id="16" name="Shape 11"/>
          <p:cNvSpPr/>
          <p:nvPr/>
        </p:nvSpPr>
        <p:spPr>
          <a:xfrm>
            <a:off x="771525" y="2728187"/>
            <a:ext cx="257175" cy="257175"/>
          </a:xfrm>
          <a:prstGeom prst="ellipse">
            <a:avLst/>
          </a:prstGeom>
          <a:solidFill>
            <a:srgbClr val="0077B5"/>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842963" y="2799624"/>
            <a:ext cx="114300" cy="114300"/>
          </a:xfrm>
          <a:prstGeom prst="rect">
            <a:avLst/>
          </a:prstGeom>
        </p:spPr>
      </p:pic>
      <p:sp>
        <p:nvSpPr>
          <p:cNvPr id="18" name="Text 12"/>
          <p:cNvSpPr/>
          <p:nvPr/>
        </p:nvSpPr>
        <p:spPr>
          <a:xfrm>
            <a:off x="1114425" y="2660321"/>
            <a:ext cx="2914650"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Proactive Engagement</a:t>
            </a:r>
            <a:endParaRPr lang="en-US" sz="942" dirty="0"/>
          </a:p>
        </p:txBody>
      </p:sp>
      <p:sp>
        <p:nvSpPr>
          <p:cNvPr id="19" name="Text 13"/>
          <p:cNvSpPr/>
          <p:nvPr/>
        </p:nvSpPr>
        <p:spPr>
          <a:xfrm>
            <a:off x="1114425" y="2881778"/>
            <a:ext cx="2914650" cy="171450"/>
          </a:xfrm>
          <a:prstGeom prst="rect">
            <a:avLst/>
          </a:prstGeom>
          <a:noFill/>
          <a:ln/>
        </p:spPr>
        <p:txBody>
          <a:bodyPr wrap="non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Comment and interact with prospects' content. </a:t>
            </a:r>
            <a:endParaRPr lang="en-US" sz="837" dirty="0"/>
          </a:p>
        </p:txBody>
      </p:sp>
      <p:sp>
        <p:nvSpPr>
          <p:cNvPr id="20" name="Shape 14"/>
          <p:cNvSpPr/>
          <p:nvPr/>
        </p:nvSpPr>
        <p:spPr>
          <a:xfrm>
            <a:off x="685800" y="3253253"/>
            <a:ext cx="3429000" cy="1785938"/>
          </a:xfrm>
          <a:prstGeom prst="rect">
            <a:avLst/>
          </a:prstGeom>
          <a:solidFill>
            <a:srgbClr val="F3F6F8"/>
          </a:solidFill>
          <a:ln/>
        </p:spPr>
        <p:txBody>
          <a:bodyPr/>
          <a:lstStyle/>
          <a:p>
            <a:endParaRPr lang="en-US"/>
          </a:p>
        </p:txBody>
      </p:sp>
      <p:pic>
        <p:nvPicPr>
          <p:cNvPr id="21" name="Image 4" descr="preencoded.png"/>
          <p:cNvPicPr>
            <a:picLocks noChangeAspect="1"/>
          </p:cNvPicPr>
          <p:nvPr/>
        </p:nvPicPr>
        <p:blipFill>
          <a:blip r:embed="rId7"/>
          <a:stretch>
            <a:fillRect/>
          </a:stretch>
        </p:blipFill>
        <p:spPr>
          <a:xfrm>
            <a:off x="792956" y="3360409"/>
            <a:ext cx="3214688" cy="1571625"/>
          </a:xfrm>
          <a:prstGeom prst="rect">
            <a:avLst/>
          </a:prstGeom>
        </p:spPr>
      </p:pic>
      <p:sp>
        <p:nvSpPr>
          <p:cNvPr id="22" name="Text 15"/>
          <p:cNvSpPr/>
          <p:nvPr/>
        </p:nvSpPr>
        <p:spPr>
          <a:xfrm>
            <a:off x="4572000" y="955114"/>
            <a:ext cx="3886200" cy="200025"/>
          </a:xfrm>
          <a:prstGeom prst="rect">
            <a:avLst/>
          </a:prstGeom>
          <a:noFill/>
          <a:ln/>
        </p:spPr>
        <p:txBody>
          <a:bodyPr wrap="none" lIns="0" tIns="0" rIns="0" bIns="0" rtlCol="0" anchor="ctr">
            <a:spAutoFit/>
          </a:bodyPr>
          <a:lstStyle/>
          <a:p>
            <a:pPr marL="0" indent="0">
              <a:buNone/>
            </a:pPr>
            <a:r>
              <a:rPr lang="en-US" sz="1046" b="1" dirty="0">
                <a:solidFill>
                  <a:srgbClr val="1F2937"/>
                </a:solidFill>
                <a:latin typeface="Noto Sans" pitchFamily="34" charset="0"/>
                <a:ea typeface="Noto Sans" pitchFamily="34" charset="-122"/>
                <a:cs typeface="Noto Sans" pitchFamily="34" charset="-120"/>
              </a:rPr>
              <a:t>High-Engagement Post Examples</a:t>
            </a:r>
            <a:endParaRPr lang="en-US" sz="1046" dirty="0"/>
          </a:p>
        </p:txBody>
      </p:sp>
      <p:sp>
        <p:nvSpPr>
          <p:cNvPr id="23" name="Shape 16"/>
          <p:cNvSpPr/>
          <p:nvPr/>
        </p:nvSpPr>
        <p:spPr>
          <a:xfrm>
            <a:off x="4572000" y="1269439"/>
            <a:ext cx="3886200" cy="1435894"/>
          </a:xfrm>
          <a:prstGeom prst="rect">
            <a:avLst/>
          </a:prstGeom>
          <a:solidFill>
            <a:srgbClr val="FFFFFF"/>
          </a:solidFill>
          <a:ln w="99">
            <a:solidFill>
              <a:srgbClr val="E1EAF2"/>
            </a:solidFill>
            <a:prstDash val="solid"/>
          </a:ln>
        </p:spPr>
        <p:txBody>
          <a:bodyPr/>
          <a:lstStyle/>
          <a:p>
            <a:endParaRPr lang="en-US"/>
          </a:p>
        </p:txBody>
      </p:sp>
      <p:sp>
        <p:nvSpPr>
          <p:cNvPr id="24" name="Shape 17"/>
          <p:cNvSpPr/>
          <p:nvPr/>
        </p:nvSpPr>
        <p:spPr>
          <a:xfrm>
            <a:off x="4657725" y="1362308"/>
            <a:ext cx="257175" cy="257175"/>
          </a:xfrm>
          <a:prstGeom prst="ellipse">
            <a:avLst/>
          </a:prstGeom>
          <a:solidFill>
            <a:srgbClr val="0077B5"/>
          </a:solidFill>
          <a:ln/>
        </p:spPr>
        <p:txBody>
          <a:bodyPr/>
          <a:lstStyle/>
          <a:p>
            <a:endParaRPr lang="en-US"/>
          </a:p>
        </p:txBody>
      </p:sp>
      <p:sp>
        <p:nvSpPr>
          <p:cNvPr id="25" name="Text 18"/>
          <p:cNvSpPr/>
          <p:nvPr/>
        </p:nvSpPr>
        <p:spPr>
          <a:xfrm>
            <a:off x="4657725" y="1362308"/>
            <a:ext cx="257175" cy="257175"/>
          </a:xfrm>
          <a:prstGeom prst="rect">
            <a:avLst/>
          </a:prstGeom>
          <a:noFill/>
          <a:ln/>
        </p:spPr>
        <p:txBody>
          <a:bodyPr wrap="square" lIns="0" tIns="0" rIns="0" bIns="0" rtlCol="0" anchor="ctr">
            <a:spAutoFit/>
          </a:bodyPr>
          <a:lstStyle/>
          <a:p>
            <a:pPr marL="0" indent="0" algn="ctr">
              <a:buNone/>
            </a:pPr>
            <a:r>
              <a:rPr lang="en-US" sz="732" b="1" dirty="0">
                <a:solidFill>
                  <a:srgbClr val="FFFFFF"/>
                </a:solidFill>
                <a:latin typeface="Noto Sans" pitchFamily="34" charset="0"/>
                <a:ea typeface="Noto Sans" pitchFamily="34" charset="-122"/>
                <a:cs typeface="Noto Sans" pitchFamily="34" charset="-120"/>
              </a:rPr>
              <a:t>JM</a:t>
            </a:r>
            <a:endParaRPr lang="en-US" sz="732" dirty="0"/>
          </a:p>
        </p:txBody>
      </p:sp>
      <p:sp>
        <p:nvSpPr>
          <p:cNvPr id="26" name="Text 19"/>
          <p:cNvSpPr/>
          <p:nvPr/>
        </p:nvSpPr>
        <p:spPr>
          <a:xfrm>
            <a:off x="4972050" y="1415886"/>
            <a:ext cx="1661815" cy="150019"/>
          </a:xfrm>
          <a:prstGeom prst="rect">
            <a:avLst/>
          </a:prstGeom>
          <a:noFill/>
          <a:ln/>
        </p:spPr>
        <p:txBody>
          <a:bodyPr wrap="none" lIns="0" tIns="0" rIns="0" bIns="0" rtlCol="0" anchor="ctr">
            <a:spAutoFit/>
          </a:bodyPr>
          <a:lstStyle/>
          <a:p>
            <a:pPr marL="0" indent="0">
              <a:buNone/>
            </a:pPr>
            <a:r>
              <a:rPr lang="en-US" sz="732" b="1" dirty="0">
                <a:solidFill>
                  <a:srgbClr val="000000"/>
                </a:solidFill>
                <a:latin typeface="Noto Sans" pitchFamily="34" charset="0"/>
                <a:ea typeface="Noto Sans" pitchFamily="34" charset="-122"/>
                <a:cs typeface="Noto Sans" pitchFamily="34" charset="-120"/>
              </a:rPr>
              <a:t>John Miller | B2B Sales Consultant</a:t>
            </a:r>
            <a:endParaRPr lang="en-US" sz="732" dirty="0"/>
          </a:p>
        </p:txBody>
      </p:sp>
      <p:sp>
        <p:nvSpPr>
          <p:cNvPr id="27" name="Text 20"/>
          <p:cNvSpPr/>
          <p:nvPr/>
        </p:nvSpPr>
        <p:spPr>
          <a:xfrm>
            <a:off x="4657725" y="1683776"/>
            <a:ext cx="151023" cy="135731"/>
          </a:xfrm>
          <a:prstGeom prst="rect">
            <a:avLst/>
          </a:prstGeom>
          <a:noFill/>
          <a:ln/>
        </p:spPr>
        <p:txBody>
          <a:bodyPr wrap="none" lIns="0" tIns="0" rIns="0" bIns="0" rtlCol="0" anchor="ctr">
            <a:spAutoFit/>
          </a:bodyPr>
          <a:lstStyle/>
          <a:p>
            <a:pPr marL="0" indent="0">
              <a:buNone/>
            </a:pPr>
            <a:r>
              <a:rPr lang="en-US" sz="732" dirty="0">
                <a:solidFill>
                  <a:srgbClr val="000000"/>
                </a:solidFill>
                <a:latin typeface="Noto Sans" pitchFamily="34" charset="0"/>
                <a:ea typeface="Noto Sans" pitchFamily="34" charset="-122"/>
                <a:cs typeface="Noto Sans" pitchFamily="34" charset="-120"/>
              </a:rPr>
              <a:t>🔑 </a:t>
            </a:r>
            <a:endParaRPr lang="en-US" sz="732" dirty="0"/>
          </a:p>
        </p:txBody>
      </p:sp>
      <p:sp>
        <p:nvSpPr>
          <p:cNvPr id="28" name="Text 21"/>
          <p:cNvSpPr/>
          <p:nvPr/>
        </p:nvSpPr>
        <p:spPr>
          <a:xfrm>
            <a:off x="4808748" y="1683776"/>
            <a:ext cx="2446623" cy="135731"/>
          </a:xfrm>
          <a:prstGeom prst="rect">
            <a:avLst/>
          </a:prstGeom>
          <a:noFill/>
          <a:ln/>
        </p:spPr>
        <p:txBody>
          <a:bodyPr wrap="none" lIns="0" tIns="0" rIns="0" bIns="0" rtlCol="0" anchor="ctr">
            <a:spAutoFit/>
          </a:bodyPr>
          <a:lstStyle/>
          <a:p>
            <a:pPr marL="0" indent="0">
              <a:buNone/>
            </a:pPr>
            <a:r>
              <a:rPr lang="en-US" sz="732" b="1" dirty="0">
                <a:solidFill>
                  <a:srgbClr val="000000"/>
                </a:solidFill>
                <a:latin typeface="Noto Sans" pitchFamily="34" charset="0"/>
                <a:ea typeface="Noto Sans" pitchFamily="34" charset="-122"/>
                <a:cs typeface="Noto Sans" pitchFamily="34" charset="-120"/>
              </a:rPr>
              <a:t>3 questions that transformed my sales meetings:</a:t>
            </a:r>
            <a:endParaRPr lang="en-US" sz="732" dirty="0"/>
          </a:p>
        </p:txBody>
      </p:sp>
      <p:sp>
        <p:nvSpPr>
          <p:cNvPr id="29" name="Text 22"/>
          <p:cNvSpPr/>
          <p:nvPr/>
        </p:nvSpPr>
        <p:spPr>
          <a:xfrm>
            <a:off x="4657725" y="1826651"/>
            <a:ext cx="3714750" cy="150019"/>
          </a:xfrm>
          <a:prstGeom prst="rect">
            <a:avLst/>
          </a:prstGeom>
          <a:noFill/>
          <a:ln/>
        </p:spPr>
        <p:txBody>
          <a:bodyPr wrap="none" lIns="0" tIns="0" rIns="0" bIns="0" rtlCol="0" anchor="ctr">
            <a:spAutoFit/>
          </a:bodyPr>
          <a:lstStyle/>
          <a:p>
            <a:pPr marL="0" indent="0">
              <a:buNone/>
            </a:pPr>
            <a:r>
              <a:rPr lang="en-US" sz="732" dirty="0">
                <a:solidFill>
                  <a:srgbClr val="000000"/>
                </a:solidFill>
                <a:latin typeface="Noto Sans" pitchFamily="34" charset="0"/>
                <a:ea typeface="Noto Sans" pitchFamily="34" charset="-122"/>
                <a:cs typeface="Noto Sans" pitchFamily="34" charset="-120"/>
              </a:rPr>
              <a:t>1. "What's the biggest challenge your team is facing right now?"</a:t>
            </a:r>
            <a:endParaRPr lang="en-US" sz="732" dirty="0"/>
          </a:p>
        </p:txBody>
      </p:sp>
      <p:sp>
        <p:nvSpPr>
          <p:cNvPr id="30" name="Text 23"/>
          <p:cNvSpPr/>
          <p:nvPr/>
        </p:nvSpPr>
        <p:spPr>
          <a:xfrm>
            <a:off x="4657725" y="1976670"/>
            <a:ext cx="3714750" cy="150019"/>
          </a:xfrm>
          <a:prstGeom prst="rect">
            <a:avLst/>
          </a:prstGeom>
          <a:noFill/>
          <a:ln/>
        </p:spPr>
        <p:txBody>
          <a:bodyPr wrap="none" lIns="0" tIns="0" rIns="0" bIns="0" rtlCol="0" anchor="ctr">
            <a:spAutoFit/>
          </a:bodyPr>
          <a:lstStyle/>
          <a:p>
            <a:pPr marL="0" indent="0">
              <a:buNone/>
            </a:pPr>
            <a:r>
              <a:rPr lang="en-US" sz="732" dirty="0">
                <a:solidFill>
                  <a:srgbClr val="000000"/>
                </a:solidFill>
                <a:latin typeface="Noto Sans" pitchFamily="34" charset="0"/>
                <a:ea typeface="Noto Sans" pitchFamily="34" charset="-122"/>
                <a:cs typeface="Noto Sans" pitchFamily="34" charset="-120"/>
              </a:rPr>
              <a:t>2. "What happens if this problem isn't solved in the next 6 months?"</a:t>
            </a:r>
            <a:endParaRPr lang="en-US" sz="732" dirty="0"/>
          </a:p>
        </p:txBody>
      </p:sp>
      <p:sp>
        <p:nvSpPr>
          <p:cNvPr id="31" name="Text 24"/>
          <p:cNvSpPr/>
          <p:nvPr/>
        </p:nvSpPr>
        <p:spPr>
          <a:xfrm>
            <a:off x="4657725" y="2126689"/>
            <a:ext cx="3714750" cy="150019"/>
          </a:xfrm>
          <a:prstGeom prst="rect">
            <a:avLst/>
          </a:prstGeom>
          <a:noFill/>
          <a:ln/>
        </p:spPr>
        <p:txBody>
          <a:bodyPr wrap="none" lIns="0" tIns="0" rIns="0" bIns="0" rtlCol="0" anchor="ctr">
            <a:spAutoFit/>
          </a:bodyPr>
          <a:lstStyle/>
          <a:p>
            <a:pPr marL="0" indent="0">
              <a:buNone/>
            </a:pPr>
            <a:r>
              <a:rPr lang="en-US" sz="732" dirty="0">
                <a:solidFill>
                  <a:srgbClr val="000000"/>
                </a:solidFill>
                <a:latin typeface="Noto Sans" pitchFamily="34" charset="0"/>
                <a:ea typeface="Noto Sans" pitchFamily="34" charset="-122"/>
                <a:cs typeface="Noto Sans" pitchFamily="34" charset="-120"/>
              </a:rPr>
              <a:t>3. "How would you measure the success of a solution?"</a:t>
            </a:r>
            <a:endParaRPr lang="en-US" sz="732" dirty="0"/>
          </a:p>
        </p:txBody>
      </p:sp>
      <p:sp>
        <p:nvSpPr>
          <p:cNvPr id="32" name="Text 25"/>
          <p:cNvSpPr/>
          <p:nvPr/>
        </p:nvSpPr>
        <p:spPr>
          <a:xfrm>
            <a:off x="4657725" y="2276708"/>
            <a:ext cx="3714750" cy="150019"/>
          </a:xfrm>
          <a:prstGeom prst="rect">
            <a:avLst/>
          </a:prstGeom>
          <a:noFill/>
          <a:ln/>
        </p:spPr>
        <p:txBody>
          <a:bodyPr wrap="none" lIns="0" tIns="0" rIns="0" bIns="0" rtlCol="0" anchor="ctr">
            <a:spAutoFit/>
          </a:bodyPr>
          <a:lstStyle/>
          <a:p>
            <a:pPr marL="0" indent="0">
              <a:buNone/>
            </a:pPr>
            <a:r>
              <a:rPr lang="en-US" sz="732" dirty="0">
                <a:solidFill>
                  <a:srgbClr val="000000"/>
                </a:solidFill>
                <a:latin typeface="Noto Sans" pitchFamily="34" charset="0"/>
                <a:ea typeface="Noto Sans" pitchFamily="34" charset="-122"/>
                <a:cs typeface="Noto Sans" pitchFamily="34" charset="-120"/>
              </a:rPr>
              <a:t>Simple, yet powerful. Try them! #B2BSales</a:t>
            </a:r>
            <a:endParaRPr lang="en-US" sz="732" dirty="0"/>
          </a:p>
        </p:txBody>
      </p:sp>
      <p:pic>
        <p:nvPicPr>
          <p:cNvPr id="33" name="Image 5" descr="preencoded.png"/>
          <p:cNvPicPr>
            <a:picLocks noChangeAspect="1"/>
          </p:cNvPicPr>
          <p:nvPr/>
        </p:nvPicPr>
        <p:blipFill>
          <a:blip r:embed="rId8"/>
          <a:stretch>
            <a:fillRect/>
          </a:stretch>
        </p:blipFill>
        <p:spPr>
          <a:xfrm>
            <a:off x="4657725" y="2505308"/>
            <a:ext cx="85725" cy="85725"/>
          </a:xfrm>
          <a:prstGeom prst="rect">
            <a:avLst/>
          </a:prstGeom>
        </p:spPr>
      </p:pic>
      <p:sp>
        <p:nvSpPr>
          <p:cNvPr id="34" name="Text 26"/>
          <p:cNvSpPr/>
          <p:nvPr/>
        </p:nvSpPr>
        <p:spPr>
          <a:xfrm>
            <a:off x="4772025" y="2483876"/>
            <a:ext cx="147117" cy="128588"/>
          </a:xfrm>
          <a:prstGeom prst="rect">
            <a:avLst/>
          </a:prstGeom>
          <a:noFill/>
          <a:ln/>
        </p:spPr>
        <p:txBody>
          <a:bodyPr wrap="none" lIns="0" tIns="0" rIns="0" bIns="0" rtlCol="0" anchor="ctr">
            <a:spAutoFit/>
          </a:bodyPr>
          <a:lstStyle/>
          <a:p>
            <a:pPr marL="0" indent="0">
              <a:buNone/>
            </a:pPr>
            <a:r>
              <a:rPr lang="en-US" sz="628" dirty="0">
                <a:solidFill>
                  <a:srgbClr val="666666"/>
                </a:solidFill>
                <a:latin typeface="Noto Sans" pitchFamily="34" charset="0"/>
                <a:ea typeface="Noto Sans" pitchFamily="34" charset="-122"/>
                <a:cs typeface="Noto Sans" pitchFamily="34" charset="-120"/>
              </a:rPr>
              <a:t> 347</a:t>
            </a:r>
            <a:endParaRPr lang="en-US" sz="628" dirty="0"/>
          </a:p>
        </p:txBody>
      </p:sp>
      <p:pic>
        <p:nvPicPr>
          <p:cNvPr id="35" name="Image 6" descr="preencoded.png"/>
          <p:cNvPicPr>
            <a:picLocks noChangeAspect="1"/>
          </p:cNvPicPr>
          <p:nvPr/>
        </p:nvPicPr>
        <p:blipFill>
          <a:blip r:embed="rId9"/>
          <a:stretch>
            <a:fillRect/>
          </a:stretch>
        </p:blipFill>
        <p:spPr>
          <a:xfrm>
            <a:off x="5004867" y="2505308"/>
            <a:ext cx="85725" cy="85725"/>
          </a:xfrm>
          <a:prstGeom prst="rect">
            <a:avLst/>
          </a:prstGeom>
        </p:spPr>
      </p:pic>
      <p:sp>
        <p:nvSpPr>
          <p:cNvPr id="36" name="Text 27"/>
          <p:cNvSpPr/>
          <p:nvPr/>
        </p:nvSpPr>
        <p:spPr>
          <a:xfrm>
            <a:off x="5119167" y="2483876"/>
            <a:ext cx="98087" cy="128588"/>
          </a:xfrm>
          <a:prstGeom prst="rect">
            <a:avLst/>
          </a:prstGeom>
          <a:noFill/>
          <a:ln/>
        </p:spPr>
        <p:txBody>
          <a:bodyPr wrap="none" lIns="0" tIns="0" rIns="0" bIns="0" rtlCol="0" anchor="ctr">
            <a:spAutoFit/>
          </a:bodyPr>
          <a:lstStyle/>
          <a:p>
            <a:pPr marL="0" indent="0">
              <a:buNone/>
            </a:pPr>
            <a:r>
              <a:rPr lang="en-US" sz="628" dirty="0">
                <a:solidFill>
                  <a:srgbClr val="666666"/>
                </a:solidFill>
                <a:latin typeface="Noto Sans" pitchFamily="34" charset="0"/>
                <a:ea typeface="Noto Sans" pitchFamily="34" charset="-122"/>
                <a:cs typeface="Noto Sans" pitchFamily="34" charset="-120"/>
              </a:rPr>
              <a:t> 52</a:t>
            </a:r>
            <a:endParaRPr lang="en-US" sz="628" dirty="0"/>
          </a:p>
        </p:txBody>
      </p:sp>
      <p:pic>
        <p:nvPicPr>
          <p:cNvPr id="37" name="Image 7" descr="preencoded.png"/>
          <p:cNvPicPr>
            <a:picLocks noChangeAspect="1"/>
          </p:cNvPicPr>
          <p:nvPr/>
        </p:nvPicPr>
        <p:blipFill>
          <a:blip r:embed="rId10"/>
          <a:stretch>
            <a:fillRect/>
          </a:stretch>
        </p:blipFill>
        <p:spPr>
          <a:xfrm>
            <a:off x="5302979" y="2505308"/>
            <a:ext cx="85725" cy="85725"/>
          </a:xfrm>
          <a:prstGeom prst="rect">
            <a:avLst/>
          </a:prstGeom>
        </p:spPr>
      </p:pic>
      <p:sp>
        <p:nvSpPr>
          <p:cNvPr id="38" name="Text 28"/>
          <p:cNvSpPr/>
          <p:nvPr/>
        </p:nvSpPr>
        <p:spPr>
          <a:xfrm>
            <a:off x="5417279" y="2483876"/>
            <a:ext cx="98087" cy="128588"/>
          </a:xfrm>
          <a:prstGeom prst="rect">
            <a:avLst/>
          </a:prstGeom>
          <a:noFill/>
          <a:ln/>
        </p:spPr>
        <p:txBody>
          <a:bodyPr wrap="none" lIns="0" tIns="0" rIns="0" bIns="0" rtlCol="0" anchor="ctr">
            <a:spAutoFit/>
          </a:bodyPr>
          <a:lstStyle/>
          <a:p>
            <a:pPr marL="0" indent="0">
              <a:buNone/>
            </a:pPr>
            <a:r>
              <a:rPr lang="en-US" sz="628" dirty="0">
                <a:solidFill>
                  <a:srgbClr val="666666"/>
                </a:solidFill>
                <a:latin typeface="Noto Sans" pitchFamily="34" charset="0"/>
                <a:ea typeface="Noto Sans" pitchFamily="34" charset="-122"/>
                <a:cs typeface="Noto Sans" pitchFamily="34" charset="-120"/>
              </a:rPr>
              <a:t> 28</a:t>
            </a:r>
            <a:endParaRPr lang="en-US" sz="628" dirty="0"/>
          </a:p>
        </p:txBody>
      </p:sp>
      <p:sp>
        <p:nvSpPr>
          <p:cNvPr id="39" name="Shape 29"/>
          <p:cNvSpPr/>
          <p:nvPr/>
        </p:nvSpPr>
        <p:spPr>
          <a:xfrm>
            <a:off x="4572000" y="2783914"/>
            <a:ext cx="3886200" cy="1435894"/>
          </a:xfrm>
          <a:prstGeom prst="rect">
            <a:avLst/>
          </a:prstGeom>
          <a:solidFill>
            <a:srgbClr val="FFFFFF"/>
          </a:solidFill>
          <a:ln w="99">
            <a:solidFill>
              <a:srgbClr val="E1EAF2"/>
            </a:solidFill>
            <a:prstDash val="solid"/>
          </a:ln>
        </p:spPr>
        <p:txBody>
          <a:bodyPr/>
          <a:lstStyle/>
          <a:p>
            <a:endParaRPr lang="en-US"/>
          </a:p>
        </p:txBody>
      </p:sp>
      <p:sp>
        <p:nvSpPr>
          <p:cNvPr id="40" name="Shape 30"/>
          <p:cNvSpPr/>
          <p:nvPr/>
        </p:nvSpPr>
        <p:spPr>
          <a:xfrm>
            <a:off x="4657725" y="2876783"/>
            <a:ext cx="257175" cy="257175"/>
          </a:xfrm>
          <a:prstGeom prst="ellipse">
            <a:avLst/>
          </a:prstGeom>
          <a:solidFill>
            <a:srgbClr val="0077B5"/>
          </a:solidFill>
          <a:ln/>
        </p:spPr>
        <p:txBody>
          <a:bodyPr/>
          <a:lstStyle/>
          <a:p>
            <a:endParaRPr lang="en-US"/>
          </a:p>
        </p:txBody>
      </p:sp>
      <p:sp>
        <p:nvSpPr>
          <p:cNvPr id="41" name="Text 31"/>
          <p:cNvSpPr/>
          <p:nvPr/>
        </p:nvSpPr>
        <p:spPr>
          <a:xfrm>
            <a:off x="4657725" y="2876783"/>
            <a:ext cx="257175" cy="257175"/>
          </a:xfrm>
          <a:prstGeom prst="rect">
            <a:avLst/>
          </a:prstGeom>
          <a:noFill/>
          <a:ln/>
        </p:spPr>
        <p:txBody>
          <a:bodyPr wrap="square" lIns="0" tIns="0" rIns="0" bIns="0" rtlCol="0" anchor="ctr">
            <a:spAutoFit/>
          </a:bodyPr>
          <a:lstStyle/>
          <a:p>
            <a:pPr marL="0" indent="0" algn="ctr">
              <a:buNone/>
            </a:pPr>
            <a:r>
              <a:rPr lang="en-US" sz="732" b="1" dirty="0">
                <a:solidFill>
                  <a:srgbClr val="FFFFFF"/>
                </a:solidFill>
                <a:latin typeface="Noto Sans" pitchFamily="34" charset="0"/>
                <a:ea typeface="Noto Sans" pitchFamily="34" charset="-122"/>
                <a:cs typeface="Noto Sans" pitchFamily="34" charset="-120"/>
              </a:rPr>
              <a:t>AM</a:t>
            </a:r>
            <a:endParaRPr lang="en-US" sz="732" dirty="0"/>
          </a:p>
        </p:txBody>
      </p:sp>
      <p:sp>
        <p:nvSpPr>
          <p:cNvPr id="42" name="Text 32"/>
          <p:cNvSpPr/>
          <p:nvPr/>
        </p:nvSpPr>
        <p:spPr>
          <a:xfrm>
            <a:off x="4972050" y="2930361"/>
            <a:ext cx="1495806" cy="150019"/>
          </a:xfrm>
          <a:prstGeom prst="rect">
            <a:avLst/>
          </a:prstGeom>
          <a:noFill/>
          <a:ln/>
        </p:spPr>
        <p:txBody>
          <a:bodyPr wrap="none" lIns="0" tIns="0" rIns="0" bIns="0" rtlCol="0" anchor="ctr">
            <a:spAutoFit/>
          </a:bodyPr>
          <a:lstStyle/>
          <a:p>
            <a:pPr marL="0" indent="0">
              <a:buNone/>
            </a:pPr>
            <a:r>
              <a:rPr lang="en-US" sz="732" b="1" dirty="0">
                <a:solidFill>
                  <a:srgbClr val="000000"/>
                </a:solidFill>
                <a:latin typeface="Noto Sans" pitchFamily="34" charset="0"/>
                <a:ea typeface="Noto Sans" pitchFamily="34" charset="-122"/>
                <a:cs typeface="Noto Sans" pitchFamily="34" charset="-120"/>
              </a:rPr>
              <a:t>Anna Martinez | Sales Director</a:t>
            </a:r>
            <a:endParaRPr lang="en-US" sz="732" dirty="0"/>
          </a:p>
        </p:txBody>
      </p:sp>
      <p:sp>
        <p:nvSpPr>
          <p:cNvPr id="43" name="Text 33"/>
          <p:cNvSpPr/>
          <p:nvPr/>
        </p:nvSpPr>
        <p:spPr>
          <a:xfrm>
            <a:off x="4657725" y="3198251"/>
            <a:ext cx="151023" cy="135731"/>
          </a:xfrm>
          <a:prstGeom prst="rect">
            <a:avLst/>
          </a:prstGeom>
          <a:noFill/>
          <a:ln/>
        </p:spPr>
        <p:txBody>
          <a:bodyPr wrap="none" lIns="0" tIns="0" rIns="0" bIns="0" rtlCol="0" anchor="ctr">
            <a:spAutoFit/>
          </a:bodyPr>
          <a:lstStyle/>
          <a:p>
            <a:pPr marL="0" indent="0">
              <a:buNone/>
            </a:pPr>
            <a:r>
              <a:rPr lang="en-US" sz="732" dirty="0">
                <a:solidFill>
                  <a:srgbClr val="000000"/>
                </a:solidFill>
                <a:latin typeface="Noto Sans" pitchFamily="34" charset="0"/>
                <a:ea typeface="Noto Sans" pitchFamily="34" charset="-122"/>
                <a:cs typeface="Noto Sans" pitchFamily="34" charset="-120"/>
              </a:rPr>
              <a:t>📊 </a:t>
            </a:r>
            <a:endParaRPr lang="en-US" sz="732" dirty="0"/>
          </a:p>
        </p:txBody>
      </p:sp>
      <p:sp>
        <p:nvSpPr>
          <p:cNvPr id="44" name="Text 34"/>
          <p:cNvSpPr/>
          <p:nvPr/>
        </p:nvSpPr>
        <p:spPr>
          <a:xfrm>
            <a:off x="4808748" y="3198251"/>
            <a:ext cx="2149487" cy="135731"/>
          </a:xfrm>
          <a:prstGeom prst="rect">
            <a:avLst/>
          </a:prstGeom>
          <a:noFill/>
          <a:ln/>
        </p:spPr>
        <p:txBody>
          <a:bodyPr wrap="none" lIns="0" tIns="0" rIns="0" bIns="0" rtlCol="0" anchor="ctr">
            <a:spAutoFit/>
          </a:bodyPr>
          <a:lstStyle/>
          <a:p>
            <a:pPr marL="0" indent="0">
              <a:buNone/>
            </a:pPr>
            <a:r>
              <a:rPr lang="en-US" sz="732" b="1" dirty="0">
                <a:solidFill>
                  <a:srgbClr val="000000"/>
                </a:solidFill>
                <a:latin typeface="Noto Sans" pitchFamily="34" charset="0"/>
                <a:ea typeface="Noto Sans" pitchFamily="34" charset="-122"/>
                <a:cs typeface="Noto Sans" pitchFamily="34" charset="-120"/>
              </a:rPr>
              <a:t>Case Study: How we increased sales by 43%</a:t>
            </a:r>
            <a:endParaRPr lang="en-US" sz="732" dirty="0"/>
          </a:p>
        </p:txBody>
      </p:sp>
      <p:sp>
        <p:nvSpPr>
          <p:cNvPr id="45" name="Text 35"/>
          <p:cNvSpPr/>
          <p:nvPr/>
        </p:nvSpPr>
        <p:spPr>
          <a:xfrm>
            <a:off x="4657725" y="3341126"/>
            <a:ext cx="3714750" cy="150019"/>
          </a:xfrm>
          <a:prstGeom prst="rect">
            <a:avLst/>
          </a:prstGeom>
          <a:noFill/>
          <a:ln/>
        </p:spPr>
        <p:txBody>
          <a:bodyPr wrap="none" lIns="0" tIns="0" rIns="0" bIns="0" rtlCol="0" anchor="ctr">
            <a:spAutoFit/>
          </a:bodyPr>
          <a:lstStyle/>
          <a:p>
            <a:pPr marL="0" indent="0">
              <a:buNone/>
            </a:pPr>
            <a:r>
              <a:rPr lang="en-US" sz="732" dirty="0">
                <a:solidFill>
                  <a:srgbClr val="000000"/>
                </a:solidFill>
                <a:latin typeface="Noto Sans" pitchFamily="34" charset="0"/>
                <a:ea typeface="Noto Sans" pitchFamily="34" charset="-122"/>
                <a:cs typeface="Noto Sans" pitchFamily="34" charset="-120"/>
              </a:rPr>
              <a:t>✅ 127 qualified leads in 60 days</a:t>
            </a:r>
            <a:endParaRPr lang="en-US" sz="732" dirty="0"/>
          </a:p>
        </p:txBody>
      </p:sp>
      <p:sp>
        <p:nvSpPr>
          <p:cNvPr id="46" name="Text 36"/>
          <p:cNvSpPr/>
          <p:nvPr/>
        </p:nvSpPr>
        <p:spPr>
          <a:xfrm>
            <a:off x="4657725" y="3491145"/>
            <a:ext cx="3714750" cy="150019"/>
          </a:xfrm>
          <a:prstGeom prst="rect">
            <a:avLst/>
          </a:prstGeom>
          <a:noFill/>
          <a:ln/>
        </p:spPr>
        <p:txBody>
          <a:bodyPr wrap="none" lIns="0" tIns="0" rIns="0" bIns="0" rtlCol="0" anchor="ctr">
            <a:spAutoFit/>
          </a:bodyPr>
          <a:lstStyle/>
          <a:p>
            <a:pPr marL="0" indent="0">
              <a:buNone/>
            </a:pPr>
            <a:r>
              <a:rPr lang="en-US" sz="732" dirty="0">
                <a:solidFill>
                  <a:srgbClr val="000000"/>
                </a:solidFill>
                <a:latin typeface="Noto Sans" pitchFamily="34" charset="0"/>
                <a:ea typeface="Noto Sans" pitchFamily="34" charset="-122"/>
                <a:cs typeface="Noto Sans" pitchFamily="34" charset="-120"/>
              </a:rPr>
              <a:t>✅ 18 new clients</a:t>
            </a:r>
            <a:endParaRPr lang="en-US" sz="732" dirty="0"/>
          </a:p>
        </p:txBody>
      </p:sp>
      <p:sp>
        <p:nvSpPr>
          <p:cNvPr id="47" name="Text 37"/>
          <p:cNvSpPr/>
          <p:nvPr/>
        </p:nvSpPr>
        <p:spPr>
          <a:xfrm>
            <a:off x="4657725" y="3641164"/>
            <a:ext cx="3714750" cy="150019"/>
          </a:xfrm>
          <a:prstGeom prst="rect">
            <a:avLst/>
          </a:prstGeom>
          <a:noFill/>
          <a:ln/>
        </p:spPr>
        <p:txBody>
          <a:bodyPr wrap="none" lIns="0" tIns="0" rIns="0" bIns="0" rtlCol="0" anchor="ctr">
            <a:spAutoFit/>
          </a:bodyPr>
          <a:lstStyle/>
          <a:p>
            <a:pPr marL="0" indent="0">
              <a:buNone/>
            </a:pPr>
            <a:r>
              <a:rPr lang="en-US" sz="732" dirty="0">
                <a:solidFill>
                  <a:srgbClr val="000000"/>
                </a:solidFill>
                <a:latin typeface="Noto Sans" pitchFamily="34" charset="0"/>
                <a:ea typeface="Noto Sans" pitchFamily="34" charset="-122"/>
                <a:cs typeface="Noto Sans" pitchFamily="34" charset="-120"/>
              </a:rPr>
              <a:t>✅ 380% ROI in the first quarter</a:t>
            </a:r>
            <a:endParaRPr lang="en-US" sz="732" dirty="0"/>
          </a:p>
        </p:txBody>
      </p:sp>
      <p:sp>
        <p:nvSpPr>
          <p:cNvPr id="48" name="Text 38"/>
          <p:cNvSpPr/>
          <p:nvPr/>
        </p:nvSpPr>
        <p:spPr>
          <a:xfrm>
            <a:off x="4657725" y="3791183"/>
            <a:ext cx="3714750" cy="150019"/>
          </a:xfrm>
          <a:prstGeom prst="rect">
            <a:avLst/>
          </a:prstGeom>
          <a:noFill/>
          <a:ln/>
        </p:spPr>
        <p:txBody>
          <a:bodyPr wrap="none" lIns="0" tIns="0" rIns="0" bIns="0" rtlCol="0" anchor="ctr">
            <a:spAutoFit/>
          </a:bodyPr>
          <a:lstStyle/>
          <a:p>
            <a:pPr marL="0" indent="0">
              <a:buNone/>
            </a:pPr>
            <a:r>
              <a:rPr lang="en-US" sz="732" dirty="0">
                <a:solidFill>
                  <a:srgbClr val="000000"/>
                </a:solidFill>
                <a:latin typeface="Noto Sans" pitchFamily="34" charset="0"/>
                <a:ea typeface="Noto Sans" pitchFamily="34" charset="-122"/>
                <a:cs typeface="Noto Sans" pitchFamily="34" charset="-120"/>
              </a:rPr>
              <a:t>Want to know how? Comment "yes" below! #B2B</a:t>
            </a:r>
            <a:endParaRPr lang="en-US" sz="732" dirty="0"/>
          </a:p>
        </p:txBody>
      </p:sp>
      <p:pic>
        <p:nvPicPr>
          <p:cNvPr id="49" name="Image 8" descr="preencoded.png"/>
          <p:cNvPicPr>
            <a:picLocks noChangeAspect="1"/>
          </p:cNvPicPr>
          <p:nvPr/>
        </p:nvPicPr>
        <p:blipFill>
          <a:blip r:embed="rId8"/>
          <a:stretch>
            <a:fillRect/>
          </a:stretch>
        </p:blipFill>
        <p:spPr>
          <a:xfrm>
            <a:off x="4657725" y="4019783"/>
            <a:ext cx="85725" cy="85725"/>
          </a:xfrm>
          <a:prstGeom prst="rect">
            <a:avLst/>
          </a:prstGeom>
        </p:spPr>
      </p:pic>
      <p:sp>
        <p:nvSpPr>
          <p:cNvPr id="50" name="Text 39"/>
          <p:cNvSpPr/>
          <p:nvPr/>
        </p:nvSpPr>
        <p:spPr>
          <a:xfrm>
            <a:off x="4772025" y="3998351"/>
            <a:ext cx="147117" cy="128588"/>
          </a:xfrm>
          <a:prstGeom prst="rect">
            <a:avLst/>
          </a:prstGeom>
          <a:noFill/>
          <a:ln/>
        </p:spPr>
        <p:txBody>
          <a:bodyPr wrap="none" lIns="0" tIns="0" rIns="0" bIns="0" rtlCol="0" anchor="ctr">
            <a:spAutoFit/>
          </a:bodyPr>
          <a:lstStyle/>
          <a:p>
            <a:pPr marL="0" indent="0">
              <a:buNone/>
            </a:pPr>
            <a:r>
              <a:rPr lang="en-US" sz="628" dirty="0">
                <a:solidFill>
                  <a:srgbClr val="666666"/>
                </a:solidFill>
                <a:latin typeface="Noto Sans" pitchFamily="34" charset="0"/>
                <a:ea typeface="Noto Sans" pitchFamily="34" charset="-122"/>
                <a:cs typeface="Noto Sans" pitchFamily="34" charset="-120"/>
              </a:rPr>
              <a:t> 512</a:t>
            </a:r>
            <a:endParaRPr lang="en-US" sz="628" dirty="0"/>
          </a:p>
        </p:txBody>
      </p:sp>
      <p:pic>
        <p:nvPicPr>
          <p:cNvPr id="51" name="Image 9" descr="preencoded.png"/>
          <p:cNvPicPr>
            <a:picLocks noChangeAspect="1"/>
          </p:cNvPicPr>
          <p:nvPr/>
        </p:nvPicPr>
        <p:blipFill>
          <a:blip r:embed="rId9"/>
          <a:stretch>
            <a:fillRect/>
          </a:stretch>
        </p:blipFill>
        <p:spPr>
          <a:xfrm>
            <a:off x="5004867" y="4019783"/>
            <a:ext cx="85725" cy="85725"/>
          </a:xfrm>
          <a:prstGeom prst="rect">
            <a:avLst/>
          </a:prstGeom>
        </p:spPr>
      </p:pic>
      <p:sp>
        <p:nvSpPr>
          <p:cNvPr id="52" name="Text 40"/>
          <p:cNvSpPr/>
          <p:nvPr/>
        </p:nvSpPr>
        <p:spPr>
          <a:xfrm>
            <a:off x="5119167" y="3998351"/>
            <a:ext cx="98087" cy="128588"/>
          </a:xfrm>
          <a:prstGeom prst="rect">
            <a:avLst/>
          </a:prstGeom>
          <a:noFill/>
          <a:ln/>
        </p:spPr>
        <p:txBody>
          <a:bodyPr wrap="none" lIns="0" tIns="0" rIns="0" bIns="0" rtlCol="0" anchor="ctr">
            <a:spAutoFit/>
          </a:bodyPr>
          <a:lstStyle/>
          <a:p>
            <a:pPr marL="0" indent="0">
              <a:buNone/>
            </a:pPr>
            <a:r>
              <a:rPr lang="en-US" sz="628" dirty="0">
                <a:solidFill>
                  <a:srgbClr val="666666"/>
                </a:solidFill>
                <a:latin typeface="Noto Sans" pitchFamily="34" charset="0"/>
                <a:ea typeface="Noto Sans" pitchFamily="34" charset="-122"/>
                <a:cs typeface="Noto Sans" pitchFamily="34" charset="-120"/>
              </a:rPr>
              <a:t> 98</a:t>
            </a:r>
            <a:endParaRPr lang="en-US" sz="628" dirty="0"/>
          </a:p>
        </p:txBody>
      </p:sp>
      <p:pic>
        <p:nvPicPr>
          <p:cNvPr id="53" name="Image 10" descr="preencoded.png"/>
          <p:cNvPicPr>
            <a:picLocks noChangeAspect="1"/>
          </p:cNvPicPr>
          <p:nvPr/>
        </p:nvPicPr>
        <p:blipFill>
          <a:blip r:embed="rId10"/>
          <a:stretch>
            <a:fillRect/>
          </a:stretch>
        </p:blipFill>
        <p:spPr>
          <a:xfrm>
            <a:off x="5302979" y="4019783"/>
            <a:ext cx="85725" cy="85725"/>
          </a:xfrm>
          <a:prstGeom prst="rect">
            <a:avLst/>
          </a:prstGeom>
        </p:spPr>
      </p:pic>
      <p:sp>
        <p:nvSpPr>
          <p:cNvPr id="54" name="Text 41"/>
          <p:cNvSpPr/>
          <p:nvPr/>
        </p:nvSpPr>
        <p:spPr>
          <a:xfrm>
            <a:off x="5417279" y="3998351"/>
            <a:ext cx="98087" cy="128588"/>
          </a:xfrm>
          <a:prstGeom prst="rect">
            <a:avLst/>
          </a:prstGeom>
          <a:noFill/>
          <a:ln/>
        </p:spPr>
        <p:txBody>
          <a:bodyPr wrap="none" lIns="0" tIns="0" rIns="0" bIns="0" rtlCol="0" anchor="ctr">
            <a:spAutoFit/>
          </a:bodyPr>
          <a:lstStyle/>
          <a:p>
            <a:pPr marL="0" indent="0">
              <a:buNone/>
            </a:pPr>
            <a:r>
              <a:rPr lang="en-US" sz="628" dirty="0">
                <a:solidFill>
                  <a:srgbClr val="666666"/>
                </a:solidFill>
                <a:latin typeface="Noto Sans" pitchFamily="34" charset="0"/>
                <a:ea typeface="Noto Sans" pitchFamily="34" charset="-122"/>
                <a:cs typeface="Noto Sans" pitchFamily="34" charset="-120"/>
              </a:rPr>
              <a:t> 45</a:t>
            </a:r>
            <a:endParaRPr lang="en-US" sz="62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559261"/>
          </a:xfrm>
          <a:prstGeom prst="rect">
            <a:avLst/>
          </a:prstGeom>
        </p:spPr>
      </p:pic>
      <p:pic>
        <p:nvPicPr>
          <p:cNvPr id="3" name="Image 1" descr="preencoded.png"/>
          <p:cNvPicPr>
            <a:picLocks noChangeAspect="1"/>
          </p:cNvPicPr>
          <p:nvPr/>
        </p:nvPicPr>
        <p:blipFill>
          <a:blip r:embed="rId4"/>
          <a:stretch>
            <a:fillRect/>
          </a:stretch>
        </p:blipFill>
        <p:spPr>
          <a:xfrm>
            <a:off x="685800" y="1172273"/>
            <a:ext cx="3214688" cy="3214688"/>
          </a:xfrm>
          <a:prstGeom prst="rect">
            <a:avLst/>
          </a:prstGeom>
        </p:spPr>
      </p:pic>
      <p:sp>
        <p:nvSpPr>
          <p:cNvPr id="4" name="Text 0"/>
          <p:cNvSpPr/>
          <p:nvPr/>
        </p:nvSpPr>
        <p:spPr>
          <a:xfrm>
            <a:off x="4343400" y="228600"/>
            <a:ext cx="4114800" cy="308604"/>
          </a:xfrm>
          <a:prstGeom prst="rect">
            <a:avLst/>
          </a:prstGeom>
          <a:noFill/>
          <a:ln/>
        </p:spPr>
        <p:txBody>
          <a:bodyPr wrap="none" lIns="0" tIns="0" rIns="0" bIns="0" rtlCol="0" anchor="ctr">
            <a:spAutoFit/>
          </a:bodyPr>
          <a:lstStyle/>
          <a:p>
            <a:pPr marL="0" indent="0">
              <a:buNone/>
            </a:pPr>
            <a:r>
              <a:rPr lang="en-US" sz="2025" b="1" dirty="0">
                <a:solidFill>
                  <a:srgbClr val="0077B5"/>
                </a:solidFill>
                <a:latin typeface="Montserrat" pitchFamily="34" charset="0"/>
                <a:ea typeface="Montserrat" pitchFamily="34" charset="-122"/>
                <a:cs typeface="Montserrat" pitchFamily="34" charset="-120"/>
              </a:rPr>
              <a:t>The LinkedIn Sales Funnel</a:t>
            </a:r>
            <a:endParaRPr lang="en-US" sz="2025" dirty="0"/>
          </a:p>
        </p:txBody>
      </p:sp>
      <p:sp>
        <p:nvSpPr>
          <p:cNvPr id="5" name="Text 1"/>
          <p:cNvSpPr/>
          <p:nvPr/>
        </p:nvSpPr>
        <p:spPr>
          <a:xfrm>
            <a:off x="4343400" y="651504"/>
            <a:ext cx="4114800" cy="257175"/>
          </a:xfrm>
          <a:prstGeom prst="rect">
            <a:avLst/>
          </a:prstGeom>
          <a:noFill/>
          <a:ln/>
        </p:spPr>
        <p:txBody>
          <a:bodyPr wrap="none" lIns="0" tIns="0" rIns="0" bIns="0" rtlCol="0" anchor="ctr">
            <a:spAutoFit/>
          </a:bodyPr>
          <a:lstStyle/>
          <a:p>
            <a:pPr marL="0" indent="0">
              <a:buNone/>
            </a:pPr>
            <a:r>
              <a:rPr lang="en-US" sz="1350" b="1" dirty="0">
                <a:solidFill>
                  <a:srgbClr val="004471"/>
                </a:solidFill>
                <a:latin typeface="Montserrat" pitchFamily="34" charset="0"/>
                <a:ea typeface="Montserrat" pitchFamily="34" charset="-122"/>
                <a:cs typeface="Montserrat" pitchFamily="34" charset="-120"/>
              </a:rPr>
              <a:t>From awareness to conversion</a:t>
            </a:r>
            <a:endParaRPr lang="en-US" sz="1350" dirty="0"/>
          </a:p>
        </p:txBody>
      </p:sp>
      <p:sp>
        <p:nvSpPr>
          <p:cNvPr id="6" name="Shape 2"/>
          <p:cNvSpPr/>
          <p:nvPr/>
        </p:nvSpPr>
        <p:spPr>
          <a:xfrm>
            <a:off x="4343400" y="1080129"/>
            <a:ext cx="4114800" cy="735806"/>
          </a:xfrm>
          <a:prstGeom prst="rect">
            <a:avLst/>
          </a:prstGeom>
          <a:solidFill>
            <a:srgbClr val="F3F6F8"/>
          </a:solidFill>
          <a:ln/>
        </p:spPr>
        <p:txBody>
          <a:bodyPr/>
          <a:lstStyle/>
          <a:p>
            <a:endParaRPr lang="en-US"/>
          </a:p>
        </p:txBody>
      </p:sp>
      <p:sp>
        <p:nvSpPr>
          <p:cNvPr id="7" name="Shape 3"/>
          <p:cNvSpPr/>
          <p:nvPr/>
        </p:nvSpPr>
        <p:spPr>
          <a:xfrm>
            <a:off x="4429125" y="1269439"/>
            <a:ext cx="357188" cy="357188"/>
          </a:xfrm>
          <a:prstGeom prst="ellipse">
            <a:avLst/>
          </a:prstGeom>
          <a:solidFill>
            <a:srgbClr val="0077B5"/>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4527352" y="1376595"/>
            <a:ext cx="160734" cy="142875"/>
          </a:xfrm>
          <a:prstGeom prst="rect">
            <a:avLst/>
          </a:prstGeom>
        </p:spPr>
      </p:pic>
      <p:sp>
        <p:nvSpPr>
          <p:cNvPr id="9" name="Text 4"/>
          <p:cNvSpPr/>
          <p:nvPr/>
        </p:nvSpPr>
        <p:spPr>
          <a:xfrm>
            <a:off x="4900613" y="1165854"/>
            <a:ext cx="3471863"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Stage 1: Awareness</a:t>
            </a:r>
            <a:endParaRPr lang="en-US" sz="942" dirty="0"/>
          </a:p>
        </p:txBody>
      </p:sp>
      <p:sp>
        <p:nvSpPr>
          <p:cNvPr id="10" name="Text 5"/>
          <p:cNvSpPr/>
          <p:nvPr/>
        </p:nvSpPr>
        <p:spPr>
          <a:xfrm>
            <a:off x="4900613" y="1387311"/>
            <a:ext cx="3471863"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Share educational and valuable content to increase visibility and establish authority in your niche. </a:t>
            </a:r>
            <a:endParaRPr lang="en-US" sz="837" dirty="0"/>
          </a:p>
        </p:txBody>
      </p:sp>
      <p:sp>
        <p:nvSpPr>
          <p:cNvPr id="11" name="Shape 6"/>
          <p:cNvSpPr/>
          <p:nvPr/>
        </p:nvSpPr>
        <p:spPr>
          <a:xfrm>
            <a:off x="4343400" y="1930236"/>
            <a:ext cx="4114800" cy="735806"/>
          </a:xfrm>
          <a:prstGeom prst="rect">
            <a:avLst/>
          </a:prstGeom>
          <a:solidFill>
            <a:srgbClr val="F3F6F8"/>
          </a:solidFill>
          <a:ln/>
        </p:spPr>
        <p:txBody>
          <a:bodyPr/>
          <a:lstStyle/>
          <a:p>
            <a:endParaRPr lang="en-US"/>
          </a:p>
        </p:txBody>
      </p:sp>
      <p:sp>
        <p:nvSpPr>
          <p:cNvPr id="12" name="Shape 7"/>
          <p:cNvSpPr/>
          <p:nvPr/>
        </p:nvSpPr>
        <p:spPr>
          <a:xfrm>
            <a:off x="4429125" y="2119545"/>
            <a:ext cx="357188" cy="357188"/>
          </a:xfrm>
          <a:prstGeom prst="ellipse">
            <a:avLst/>
          </a:prstGeom>
          <a:solidFill>
            <a:srgbClr val="0077B5"/>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4518422" y="2226701"/>
            <a:ext cx="178594" cy="142875"/>
          </a:xfrm>
          <a:prstGeom prst="rect">
            <a:avLst/>
          </a:prstGeom>
        </p:spPr>
      </p:pic>
      <p:sp>
        <p:nvSpPr>
          <p:cNvPr id="14" name="Text 8"/>
          <p:cNvSpPr/>
          <p:nvPr/>
        </p:nvSpPr>
        <p:spPr>
          <a:xfrm>
            <a:off x="4900613" y="2015961"/>
            <a:ext cx="3471863"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Stage 2: Strategic Connection</a:t>
            </a:r>
            <a:endParaRPr lang="en-US" sz="942" dirty="0"/>
          </a:p>
        </p:txBody>
      </p:sp>
      <p:sp>
        <p:nvSpPr>
          <p:cNvPr id="15" name="Text 9"/>
          <p:cNvSpPr/>
          <p:nvPr/>
        </p:nvSpPr>
        <p:spPr>
          <a:xfrm>
            <a:off x="4900613" y="2237417"/>
            <a:ext cx="3471863"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Connect with qualified prospects using personalized messages based on mutual interests. </a:t>
            </a:r>
            <a:endParaRPr lang="en-US" sz="837" dirty="0"/>
          </a:p>
        </p:txBody>
      </p:sp>
      <p:sp>
        <p:nvSpPr>
          <p:cNvPr id="16" name="Shape 10"/>
          <p:cNvSpPr/>
          <p:nvPr/>
        </p:nvSpPr>
        <p:spPr>
          <a:xfrm>
            <a:off x="4343400" y="2780342"/>
            <a:ext cx="4114800" cy="735806"/>
          </a:xfrm>
          <a:prstGeom prst="rect">
            <a:avLst/>
          </a:prstGeom>
          <a:solidFill>
            <a:srgbClr val="F3F6F8"/>
          </a:solidFill>
          <a:ln/>
        </p:spPr>
        <p:txBody>
          <a:bodyPr/>
          <a:lstStyle/>
          <a:p>
            <a:endParaRPr lang="en-US"/>
          </a:p>
        </p:txBody>
      </p:sp>
      <p:sp>
        <p:nvSpPr>
          <p:cNvPr id="17" name="Shape 11"/>
          <p:cNvSpPr/>
          <p:nvPr/>
        </p:nvSpPr>
        <p:spPr>
          <a:xfrm>
            <a:off x="4429125" y="2969651"/>
            <a:ext cx="357188" cy="357188"/>
          </a:xfrm>
          <a:prstGeom prst="ellipse">
            <a:avLst/>
          </a:prstGeom>
          <a:solidFill>
            <a:srgbClr val="0077B5"/>
          </a:solidFill>
          <a:ln/>
        </p:spPr>
        <p:txBody>
          <a:bodyPr/>
          <a:lstStyle/>
          <a:p>
            <a:endParaRPr lang="en-US"/>
          </a:p>
        </p:txBody>
      </p:sp>
      <p:pic>
        <p:nvPicPr>
          <p:cNvPr id="18" name="Image 4" descr="preencoded.png"/>
          <p:cNvPicPr>
            <a:picLocks noChangeAspect="1"/>
          </p:cNvPicPr>
          <p:nvPr/>
        </p:nvPicPr>
        <p:blipFill>
          <a:blip r:embed="rId7"/>
          <a:stretch>
            <a:fillRect/>
          </a:stretch>
        </p:blipFill>
        <p:spPr>
          <a:xfrm>
            <a:off x="4518422" y="3076808"/>
            <a:ext cx="178594" cy="142875"/>
          </a:xfrm>
          <a:prstGeom prst="rect">
            <a:avLst/>
          </a:prstGeom>
        </p:spPr>
      </p:pic>
      <p:sp>
        <p:nvSpPr>
          <p:cNvPr id="19" name="Text 12"/>
          <p:cNvSpPr/>
          <p:nvPr/>
        </p:nvSpPr>
        <p:spPr>
          <a:xfrm>
            <a:off x="4900613" y="2866067"/>
            <a:ext cx="3471863"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Stage 3: Engagement</a:t>
            </a:r>
            <a:endParaRPr lang="en-US" sz="942" dirty="0"/>
          </a:p>
        </p:txBody>
      </p:sp>
      <p:sp>
        <p:nvSpPr>
          <p:cNvPr id="20" name="Text 13"/>
          <p:cNvSpPr/>
          <p:nvPr/>
        </p:nvSpPr>
        <p:spPr>
          <a:xfrm>
            <a:off x="4900613" y="3087523"/>
            <a:ext cx="3471863"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Nurture relationships through genuine interactions, relevant comments, and sharing insights. </a:t>
            </a:r>
            <a:endParaRPr lang="en-US" sz="837" dirty="0"/>
          </a:p>
        </p:txBody>
      </p:sp>
      <p:sp>
        <p:nvSpPr>
          <p:cNvPr id="21" name="Shape 14"/>
          <p:cNvSpPr/>
          <p:nvPr/>
        </p:nvSpPr>
        <p:spPr>
          <a:xfrm>
            <a:off x="4343400" y="3630448"/>
            <a:ext cx="4114800" cy="735806"/>
          </a:xfrm>
          <a:prstGeom prst="rect">
            <a:avLst/>
          </a:prstGeom>
          <a:solidFill>
            <a:srgbClr val="F3F6F8"/>
          </a:solidFill>
          <a:ln/>
        </p:spPr>
        <p:txBody>
          <a:bodyPr/>
          <a:lstStyle/>
          <a:p>
            <a:endParaRPr lang="en-US"/>
          </a:p>
        </p:txBody>
      </p:sp>
      <p:sp>
        <p:nvSpPr>
          <p:cNvPr id="22" name="Shape 15"/>
          <p:cNvSpPr/>
          <p:nvPr/>
        </p:nvSpPr>
        <p:spPr>
          <a:xfrm>
            <a:off x="4429125" y="3819758"/>
            <a:ext cx="357188" cy="357188"/>
          </a:xfrm>
          <a:prstGeom prst="ellipse">
            <a:avLst/>
          </a:prstGeom>
          <a:solidFill>
            <a:srgbClr val="0077B5"/>
          </a:solidFill>
          <a:ln/>
        </p:spPr>
        <p:txBody>
          <a:bodyPr/>
          <a:lstStyle/>
          <a:p>
            <a:endParaRPr lang="en-US"/>
          </a:p>
        </p:txBody>
      </p:sp>
      <p:pic>
        <p:nvPicPr>
          <p:cNvPr id="23" name="Image 5" descr="preencoded.png"/>
          <p:cNvPicPr>
            <a:picLocks noChangeAspect="1"/>
          </p:cNvPicPr>
          <p:nvPr/>
        </p:nvPicPr>
        <p:blipFill>
          <a:blip r:embed="rId8"/>
          <a:stretch>
            <a:fillRect/>
          </a:stretch>
        </p:blipFill>
        <p:spPr>
          <a:xfrm>
            <a:off x="4518422" y="3926914"/>
            <a:ext cx="178594" cy="142875"/>
          </a:xfrm>
          <a:prstGeom prst="rect">
            <a:avLst/>
          </a:prstGeom>
        </p:spPr>
      </p:pic>
      <p:sp>
        <p:nvSpPr>
          <p:cNvPr id="24" name="Text 16"/>
          <p:cNvSpPr/>
          <p:nvPr/>
        </p:nvSpPr>
        <p:spPr>
          <a:xfrm>
            <a:off x="4900613" y="3716173"/>
            <a:ext cx="3471863"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Stage 4: Conversion</a:t>
            </a:r>
            <a:endParaRPr lang="en-US" sz="942" dirty="0"/>
          </a:p>
        </p:txBody>
      </p:sp>
      <p:sp>
        <p:nvSpPr>
          <p:cNvPr id="25" name="Text 17"/>
          <p:cNvSpPr/>
          <p:nvPr/>
        </p:nvSpPr>
        <p:spPr>
          <a:xfrm>
            <a:off x="4900613" y="3937629"/>
            <a:ext cx="3471863"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Move the conversation to a meeting or demo, offering specific value for the prospect's challenges. </a:t>
            </a:r>
            <a:endParaRPr lang="en-US" sz="837" dirty="0"/>
          </a:p>
        </p:txBody>
      </p:sp>
      <p:sp>
        <p:nvSpPr>
          <p:cNvPr id="26" name="Shape 18"/>
          <p:cNvSpPr/>
          <p:nvPr/>
        </p:nvSpPr>
        <p:spPr>
          <a:xfrm>
            <a:off x="4343400" y="4480554"/>
            <a:ext cx="4114800" cy="735806"/>
          </a:xfrm>
          <a:prstGeom prst="rect">
            <a:avLst/>
          </a:prstGeom>
          <a:solidFill>
            <a:srgbClr val="F3F6F8"/>
          </a:solidFill>
          <a:ln/>
        </p:spPr>
        <p:txBody>
          <a:bodyPr/>
          <a:lstStyle/>
          <a:p>
            <a:endParaRPr lang="en-US"/>
          </a:p>
        </p:txBody>
      </p:sp>
      <p:sp>
        <p:nvSpPr>
          <p:cNvPr id="27" name="Shape 19"/>
          <p:cNvSpPr/>
          <p:nvPr/>
        </p:nvSpPr>
        <p:spPr>
          <a:xfrm>
            <a:off x="4429125" y="4669864"/>
            <a:ext cx="357188" cy="357188"/>
          </a:xfrm>
          <a:prstGeom prst="ellipse">
            <a:avLst/>
          </a:prstGeom>
          <a:solidFill>
            <a:srgbClr val="0077B5"/>
          </a:solidFill>
          <a:ln/>
        </p:spPr>
        <p:txBody>
          <a:bodyPr/>
          <a:lstStyle/>
          <a:p>
            <a:endParaRPr lang="en-US"/>
          </a:p>
        </p:txBody>
      </p:sp>
      <p:pic>
        <p:nvPicPr>
          <p:cNvPr id="28" name="Image 6" descr="preencoded.png"/>
          <p:cNvPicPr>
            <a:picLocks noChangeAspect="1"/>
          </p:cNvPicPr>
          <p:nvPr/>
        </p:nvPicPr>
        <p:blipFill>
          <a:blip r:embed="rId9"/>
          <a:stretch>
            <a:fillRect/>
          </a:stretch>
        </p:blipFill>
        <p:spPr>
          <a:xfrm>
            <a:off x="4536281" y="4777020"/>
            <a:ext cx="142875" cy="142875"/>
          </a:xfrm>
          <a:prstGeom prst="rect">
            <a:avLst/>
          </a:prstGeom>
        </p:spPr>
      </p:pic>
      <p:sp>
        <p:nvSpPr>
          <p:cNvPr id="29" name="Text 20"/>
          <p:cNvSpPr/>
          <p:nvPr/>
        </p:nvSpPr>
        <p:spPr>
          <a:xfrm>
            <a:off x="4900613" y="4566279"/>
            <a:ext cx="3471863" cy="192881"/>
          </a:xfrm>
          <a:prstGeom prst="rect">
            <a:avLst/>
          </a:prstGeom>
          <a:noFill/>
          <a:ln/>
        </p:spPr>
        <p:txBody>
          <a:bodyPr wrap="none" lIns="0" tIns="0" rIns="0" bIns="0" rtlCol="0" anchor="ctr">
            <a:spAutoFit/>
          </a:bodyPr>
          <a:lstStyle/>
          <a:p>
            <a:pPr marL="0" indent="0">
              <a:buNone/>
            </a:pPr>
            <a:r>
              <a:rPr lang="en-US" sz="942" b="1" dirty="0">
                <a:solidFill>
                  <a:srgbClr val="0077B5"/>
                </a:solidFill>
                <a:latin typeface="Noto Sans" pitchFamily="34" charset="0"/>
                <a:ea typeface="Noto Sans" pitchFamily="34" charset="-122"/>
                <a:cs typeface="Noto Sans" pitchFamily="34" charset="-120"/>
              </a:rPr>
              <a:t>Stage 5: Retention and Referrals</a:t>
            </a:r>
            <a:endParaRPr lang="en-US" sz="942" dirty="0"/>
          </a:p>
        </p:txBody>
      </p:sp>
      <p:sp>
        <p:nvSpPr>
          <p:cNvPr id="30" name="Text 21"/>
          <p:cNvSpPr/>
          <p:nvPr/>
        </p:nvSpPr>
        <p:spPr>
          <a:xfrm>
            <a:off x="4900613" y="4787736"/>
            <a:ext cx="3471863" cy="342900"/>
          </a:xfrm>
          <a:prstGeom prst="rect">
            <a:avLst/>
          </a:prstGeom>
          <a:noFill/>
          <a:ln/>
        </p:spPr>
        <p:txBody>
          <a:bodyPr wrap="square" lIns="0" tIns="0" rIns="0" bIns="0" rtlCol="0" anchor="ctr">
            <a:spAutoFit/>
          </a:bodyPr>
          <a:lstStyle/>
          <a:p>
            <a:pPr marL="0" indent="0">
              <a:buNone/>
            </a:pPr>
            <a:r>
              <a:rPr lang="en-US" sz="837" dirty="0">
                <a:solidFill>
                  <a:srgbClr val="333333"/>
                </a:solidFill>
                <a:latin typeface="Noto Sans" pitchFamily="34" charset="0"/>
                <a:ea typeface="Noto Sans" pitchFamily="34" charset="-122"/>
                <a:cs typeface="Noto Sans" pitchFamily="34" charset="-120"/>
              </a:rPr>
              <a:t> Maintain active relationships and request recommendations and referrals to new prospects. </a:t>
            </a:r>
            <a:endParaRPr lang="en-US" sz="83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828</Words>
  <Application>Microsoft Office PowerPoint</Application>
  <PresentationFormat>On-screen Show (16:9)</PresentationFormat>
  <Paragraphs>122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Montserrat</vt:lpstr>
      <vt:lpstr>Noto Sans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Dani Landsberg</cp:lastModifiedBy>
  <cp:revision>1</cp:revision>
  <dcterms:created xsi:type="dcterms:W3CDTF">2025-08-14T18:44:11Z</dcterms:created>
  <dcterms:modified xsi:type="dcterms:W3CDTF">2025-08-14T18:50:29Z</dcterms:modified>
</cp:coreProperties>
</file>